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67" r:id="rId4"/>
    <p:sldId id="266" r:id="rId5"/>
    <p:sldId id="279" r:id="rId6"/>
    <p:sldId id="319" r:id="rId7"/>
    <p:sldId id="278" r:id="rId8"/>
    <p:sldId id="258" r:id="rId9"/>
    <p:sldId id="320" r:id="rId10"/>
    <p:sldId id="321" r:id="rId11"/>
    <p:sldId id="322" r:id="rId12"/>
    <p:sldId id="323" r:id="rId13"/>
    <p:sldId id="290" r:id="rId14"/>
    <p:sldId id="324" r:id="rId15"/>
    <p:sldId id="325" r:id="rId16"/>
    <p:sldId id="326" r:id="rId17"/>
    <p:sldId id="327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2" r:id="rId30"/>
    <p:sldId id="343" r:id="rId31"/>
    <p:sldId id="341" r:id="rId32"/>
    <p:sldId id="280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AC"/>
    <a:srgbClr val="FFECB2"/>
    <a:srgbClr val="FFEBB0"/>
    <a:srgbClr val="FFE79D"/>
    <a:srgbClr val="FFE5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49" autoAdjust="0"/>
    <p:restoredTop sz="94660"/>
  </p:normalViewPr>
  <p:slideViewPr>
    <p:cSldViewPr snapToGrid="0">
      <p:cViewPr varScale="1">
        <p:scale>
          <a:sx n="70" d="100"/>
          <a:sy n="70" d="100"/>
        </p:scale>
        <p:origin x="-97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167A-B188-43B3-BE3A-1B446F8B8339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1122-54EE-4B8D-A16D-607D656E5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08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8EA237-A359-4CC0-951A-F3A14D13D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photo retro table wood background pattern">
            <a:extLst>
              <a:ext uri="{FF2B5EF4-FFF2-40B4-BE49-F238E27FC236}">
                <a16:creationId xmlns:a16="http://schemas.microsoft.com/office/drawing/2014/main" xmlns="" id="{5EDBD09C-5D78-446C-B9CE-23C813F563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alphaModFix am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DAE47398-2B53-496F-AFCE-BB8180EE58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81" y="5948217"/>
            <a:ext cx="2934855" cy="6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raphic 23" descr="Grid lines">
            <a:extLst>
              <a:ext uri="{FF2B5EF4-FFF2-40B4-BE49-F238E27FC236}">
                <a16:creationId xmlns:a16="http://schemas.microsoft.com/office/drawing/2014/main" xmlns="" id="{AA843B7A-CD12-49AD-9416-006E525512B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835" y="11877"/>
            <a:ext cx="12192000" cy="684816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18D5443A-EF14-49A7-8575-1489CF840CFF}"/>
              </a:ext>
            </a:extLst>
          </p:cNvPr>
          <p:cNvGrpSpPr/>
          <p:nvPr userDrawn="1"/>
        </p:nvGrpSpPr>
        <p:grpSpPr>
          <a:xfrm>
            <a:off x="9825008" y="317793"/>
            <a:ext cx="2051243" cy="2015076"/>
            <a:chOff x="9825008" y="317793"/>
            <a:chExt cx="2051243" cy="201507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C3BC46D8-52E8-4343-8BE1-6A4CDB652743}"/>
                </a:ext>
              </a:extLst>
            </p:cNvPr>
            <p:cNvGrpSpPr/>
            <p:nvPr userDrawn="1"/>
          </p:nvGrpSpPr>
          <p:grpSpPr>
            <a:xfrm>
              <a:off x="9825008" y="353961"/>
              <a:ext cx="2051243" cy="425938"/>
              <a:chOff x="9825008" y="353961"/>
              <a:chExt cx="2051243" cy="425938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xmlns="" id="{E6E80D27-A7A2-4A55-8F7E-D396F915B2F0}"/>
                  </a:ext>
                </a:extLst>
              </p:cNvPr>
              <p:cNvCxnSpPr/>
              <p:nvPr userDrawn="1"/>
            </p:nvCxnSpPr>
            <p:spPr>
              <a:xfrm>
                <a:off x="10284542" y="353961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xmlns="" id="{F7A21766-7DBF-4013-BED6-9A529175CE9E}"/>
                  </a:ext>
                </a:extLst>
              </p:cNvPr>
              <p:cNvCxnSpPr/>
              <p:nvPr userDrawn="1"/>
            </p:nvCxnSpPr>
            <p:spPr>
              <a:xfrm>
                <a:off x="10113826" y="501445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xmlns="" id="{B11D3201-CCBF-459F-8490-A970D2E7CA0E}"/>
                  </a:ext>
                </a:extLst>
              </p:cNvPr>
              <p:cNvCxnSpPr/>
              <p:nvPr userDrawn="1"/>
            </p:nvCxnSpPr>
            <p:spPr>
              <a:xfrm>
                <a:off x="9972670" y="639097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xmlns="" id="{75A9F9B6-6BD4-4E60-9AE0-63B9E31DBA92}"/>
                  </a:ext>
                </a:extLst>
              </p:cNvPr>
              <p:cNvCxnSpPr/>
              <p:nvPr userDrawn="1"/>
            </p:nvCxnSpPr>
            <p:spPr>
              <a:xfrm>
                <a:off x="9825008" y="77989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AF991125-8702-422C-8FEE-FB02A16432DE}"/>
                </a:ext>
              </a:extLst>
            </p:cNvPr>
            <p:cNvGrpSpPr/>
            <p:nvPr userDrawn="1"/>
          </p:nvGrpSpPr>
          <p:grpSpPr>
            <a:xfrm rot="5400000" flipV="1">
              <a:off x="10603264" y="1094282"/>
              <a:ext cx="2015076" cy="462098"/>
              <a:chOff x="10019070" y="353980"/>
              <a:chExt cx="2015076" cy="462098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xmlns="" id="{CB4965C1-67D6-47D2-A2DF-7A426FEDBF96}"/>
                  </a:ext>
                </a:extLst>
              </p:cNvPr>
              <p:cNvCxnSpPr/>
              <p:nvPr userDrawn="1"/>
            </p:nvCxnSpPr>
            <p:spPr>
              <a:xfrm>
                <a:off x="10442437" y="353980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xmlns="" id="{D98E5809-D8DC-482A-AC1F-0CF34D9B0D87}"/>
                  </a:ext>
                </a:extLst>
              </p:cNvPr>
              <p:cNvCxnSpPr/>
              <p:nvPr userDrawn="1"/>
            </p:nvCxnSpPr>
            <p:spPr>
              <a:xfrm>
                <a:off x="10298034" y="501466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xmlns="" id="{7EFE0082-3AC6-49E3-A05B-20E3E2E5A61A}"/>
                  </a:ext>
                </a:extLst>
              </p:cNvPr>
              <p:cNvCxnSpPr/>
              <p:nvPr userDrawn="1"/>
            </p:nvCxnSpPr>
            <p:spPr>
              <a:xfrm>
                <a:off x="10156873" y="63910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xmlns="" id="{34A1BF91-1D86-4C95-B59F-FB7AB74AB089}"/>
                  </a:ext>
                </a:extLst>
              </p:cNvPr>
              <p:cNvCxnSpPr/>
              <p:nvPr userDrawn="1"/>
            </p:nvCxnSpPr>
            <p:spPr>
              <a:xfrm>
                <a:off x="10019070" y="816078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A64DAF5-F86B-446F-932D-022487FEB0B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796646" cy="413543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400647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2E32B6-8FCE-4539-937D-EF8146538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2C24D17-C23F-4376-84AE-8F30E98554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836A7D7-0E4A-427F-A8BD-84C612A9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E51ADD9-4F0E-4360-97A3-D638AB238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1C4781E-8B58-434F-B971-AADC3FB26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6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A233815-A18A-401C-B5AD-F80575E494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0320BD-1B01-4A1D-803B-1CA776853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FAFDFF-446D-477F-AE36-CABC8F98C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F909AB-3294-4C48-AD67-4C1B64C07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2061276-E24B-46D0-9436-91844B38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7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39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100000">
              <a:schemeClr val="accent4">
                <a:alpha val="62000"/>
                <a:lumMod val="50000"/>
                <a:lumOff val="50000"/>
              </a:schemeClr>
            </a:gs>
            <a:gs pos="4000">
              <a:schemeClr val="accent4">
                <a:lumMod val="45000"/>
                <a:lumOff val="55000"/>
              </a:schemeClr>
            </a:gs>
            <a:gs pos="67000">
              <a:schemeClr val="accent4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18A5E1-8866-4D43-9AC1-5193DDA9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895A37-FE0B-43B3-96AB-042A4CC58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D01472-91A1-4949-B668-BC9D8CACC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57CBF83-9469-479B-92C4-C9076975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8154660-211F-4AEE-A832-7B6BDE44B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2339B7AB-976A-4C12-841A-07A7A4FB186D}"/>
              </a:ext>
            </a:extLst>
          </p:cNvPr>
          <p:cNvGrpSpPr/>
          <p:nvPr userDrawn="1"/>
        </p:nvGrpSpPr>
        <p:grpSpPr>
          <a:xfrm>
            <a:off x="11353800" y="284147"/>
            <a:ext cx="538429" cy="743759"/>
            <a:chOff x="10491147" y="419860"/>
            <a:chExt cx="208348" cy="279325"/>
          </a:xfrm>
          <a:solidFill>
            <a:schemeClr val="accent4">
              <a:alpha val="83000"/>
            </a:schemeClr>
          </a:solidFill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AD7E581A-F22F-44B6-8520-3A5172A4EA83}"/>
                </a:ext>
              </a:extLst>
            </p:cNvPr>
            <p:cNvGrpSpPr/>
            <p:nvPr userDrawn="1"/>
          </p:nvGrpSpPr>
          <p:grpSpPr>
            <a:xfrm>
              <a:off x="10493062" y="419860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xmlns="" id="{01528ACD-0F12-41B8-AA79-E869358CCB59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xmlns="" id="{925B616F-DA8F-481E-83CA-415C0B9179E4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xmlns="" id="{38228BB3-D3C9-42B0-9F4D-4B69B048DDB3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29AB7888-AAED-47F4-B271-5C214A343608}"/>
                </a:ext>
              </a:extLst>
            </p:cNvPr>
            <p:cNvGrpSpPr/>
            <p:nvPr userDrawn="1"/>
          </p:nvGrpSpPr>
          <p:grpSpPr>
            <a:xfrm>
              <a:off x="10491147" y="655572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1B3D6F14-C394-4F92-8AC8-6B03801CB258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9F44EC21-747D-4B17-9F16-408146F979B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BE7A03A6-0C43-4DCE-9487-E6A599E9A7E8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FA17210D-B1DE-4CA4-8D81-DA5FCFDCF799}"/>
                </a:ext>
              </a:extLst>
            </p:cNvPr>
            <p:cNvGrpSpPr/>
            <p:nvPr userDrawn="1"/>
          </p:nvGrpSpPr>
          <p:grpSpPr>
            <a:xfrm>
              <a:off x="10493062" y="539156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ECCFAD02-8863-4782-B5F7-F5C2500D9ED5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DEFDDD4F-C822-485D-9CC9-61B3A7A6D07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334BFFC7-46D9-4C5F-B6B6-0B4B43AC4D6A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xmlns="" id="{E167DA8E-F1C7-4144-9FAF-9B87263D47EE}"/>
              </a:ext>
            </a:extLst>
          </p:cNvPr>
          <p:cNvSpPr/>
          <p:nvPr userDrawn="1"/>
        </p:nvSpPr>
        <p:spPr>
          <a:xfrm>
            <a:off x="1465949" y="6317268"/>
            <a:ext cx="9887851" cy="410901"/>
          </a:xfrm>
          <a:prstGeom prst="flowChartDocument">
            <a:avLst/>
          </a:prstGeom>
          <a:gradFill>
            <a:gsLst>
              <a:gs pos="0">
                <a:srgbClr val="00B050"/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rgbClr val="E7C049">
                  <a:alpha val="30000"/>
                </a:srgbClr>
              </a:gs>
              <a:gs pos="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i="1" dirty="0">
                <a:solidFill>
                  <a:srgbClr val="C00000"/>
                </a:solidFill>
              </a:rPr>
              <a:t>                                </a:t>
            </a:r>
            <a:r>
              <a:rPr lang="en-US" sz="2000" i="1" dirty="0">
                <a:solidFill>
                  <a:schemeClr val="tx1"/>
                </a:solidFill>
              </a:rPr>
              <a:t>MATEMATIKA BUKU 1A                                                            SMP/MTs</a:t>
            </a:r>
          </a:p>
        </p:txBody>
      </p:sp>
      <p:pic>
        <p:nvPicPr>
          <p:cNvPr id="34" name="Graphic 33" descr="An organic corner shape">
            <a:extLst>
              <a:ext uri="{FF2B5EF4-FFF2-40B4-BE49-F238E27FC236}">
                <a16:creationId xmlns:a16="http://schemas.microsoft.com/office/drawing/2014/main" xmlns="" id="{68A3C959-52EE-4D1D-B136-EACB39B7C7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811704" y="4471312"/>
            <a:ext cx="2386688" cy="2386688"/>
          </a:xfrm>
          <a:prstGeom prst="rect">
            <a:avLst/>
          </a:prstGeom>
          <a:effectLst>
            <a:glow>
              <a:schemeClr val="accent1">
                <a:alpha val="44000"/>
              </a:schemeClr>
            </a:glow>
            <a:outerShdw blurRad="1168400" dist="2451100" dir="21540000" sx="186000" sy="186000" algn="ctr" rotWithShape="0">
              <a:srgbClr val="000000">
                <a:alpha val="26000"/>
              </a:srgbClr>
            </a:outerShdw>
            <a:reflection blurRad="1270000" stA="18000" dist="952500" dir="5400000" sy="-100000" algn="bl" rotWithShape="0"/>
            <a:softEdge rad="50800"/>
          </a:effectLst>
        </p:spPr>
      </p:pic>
      <p:sp>
        <p:nvSpPr>
          <p:cNvPr id="35" name="Flowchart: Delay 34">
            <a:extLst>
              <a:ext uri="{FF2B5EF4-FFF2-40B4-BE49-F238E27FC236}">
                <a16:creationId xmlns:a16="http://schemas.microsoft.com/office/drawing/2014/main" xmlns="" id="{B0A9F5C4-2AB2-4D53-B8AB-FEEF3FFD41D0}"/>
              </a:ext>
            </a:extLst>
          </p:cNvPr>
          <p:cNvSpPr/>
          <p:nvPr userDrawn="1"/>
        </p:nvSpPr>
        <p:spPr>
          <a:xfrm flipH="1">
            <a:off x="616672" y="6311900"/>
            <a:ext cx="849276" cy="399985"/>
          </a:xfrm>
          <a:prstGeom prst="flowChartDela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FEEB4405-205B-4447-89A5-B587B642B3F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557"/>
          <a:stretch/>
        </p:blipFill>
        <p:spPr bwMode="auto">
          <a:xfrm>
            <a:off x="616671" y="6228794"/>
            <a:ext cx="1084949" cy="62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2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A48239-52A7-497D-8DC6-17703B0ED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3FFEBAE-323B-4C35-AD06-BC91DE8A7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5D6993-44F4-4D9E-8DAF-76CE5C577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822470-8BCF-4BAD-A353-C34961364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2327F88-2213-4DED-A08A-8ECBFA85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9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6EB309-CC15-411C-B463-223DAC3E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F80606F-CF88-429A-B763-4D589DC77F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011E462-3665-4443-91EE-4C17A6715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7FEEA6F-EC9F-4C90-B001-6C40CDE65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125565B-E38F-4BD8-B6D8-5EF04F243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4F9A5ED-BD05-4C77-AA48-C87B06908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9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7BAE76-9852-4D47-8C0F-CE2B58556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B1BD220-D7F9-4849-815F-0E3D358F9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AC60F71-AFF3-4556-8437-74465E160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1BC70A6-341D-45AC-B883-6ADEAC6657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2647F12-2DD1-44DE-A97E-26B28B8042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873499F-9AF5-4047-80DC-DFFC56A95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0CE0D9D-A0A3-4FD6-9CDA-F2A5BE387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396EBEE-1AD6-45BC-A382-343910EFA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14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1B01B1-5690-49B9-9199-23ED1B62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E48D5D8-0BA0-44CC-9119-27A9B77E4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F57C5FD-D552-4DD2-A633-70528DA89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3923169-7F51-4892-8790-6F0826E37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8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3F8F786-E28B-42AB-B854-D894155EF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8212DE7-AD3A-4208-95DF-AE6A2ABD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497C21F-16AB-4944-A79C-6B6F7B320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70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08B999-ABA8-4232-AC7B-026C6B3ED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CFA3DC-F3BC-425F-92CF-47173DD7A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4ACCF1-CE78-4757-AF04-C6D7087E6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F9C7BC1-4421-4D7A-8046-35BA9B141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FCAB833-7A3A-4186-9319-04E00BB3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47EFC40-7474-4C97-9441-3E6DAC9E7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09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4FFAAE-BFEE-4CB2-84E6-0B6404267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176D010-F18E-4F22-9D01-8D353665E2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CAC7AB1-36BA-475A-98EF-C86533D5B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FF52A44-0F1B-4DE0-80F2-0DC370C42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71DC536-5480-49AE-8F3E-4CA1FC94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E814A6-A26C-44B8-8AB6-B94B77526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3843F90-51CA-4503-83FE-290D7D7DC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0F330A-78BC-40E5-AC65-CF838D499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25D1DA-FCBF-4243-8B4A-83BF52C6C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4BC8C-303B-407C-80F9-66080DB4EEE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95889D-6B9A-4209-B617-CD009262A7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48EB3C-6710-469C-8D87-580E7C8B0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5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14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3.wdp"/><Relationship Id="rId7" Type="http://schemas.openxmlformats.org/officeDocument/2006/relationships/image" Target="../media/image28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1.png"/><Relationship Id="rId11" Type="http://schemas.openxmlformats.org/officeDocument/2006/relationships/image" Target="../media/image32.png"/><Relationship Id="rId5" Type="http://schemas.openxmlformats.org/officeDocument/2006/relationships/image" Target="../media/image260.png"/><Relationship Id="rId10" Type="http://schemas.openxmlformats.org/officeDocument/2006/relationships/image" Target="../media/image31.png"/><Relationship Id="rId4" Type="http://schemas.openxmlformats.org/officeDocument/2006/relationships/image" Target="../media/image250.png"/><Relationship Id="rId9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7.png"/><Relationship Id="rId7" Type="http://schemas.openxmlformats.org/officeDocument/2006/relationships/image" Target="../media/image28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0.png"/><Relationship Id="rId11" Type="http://schemas.openxmlformats.org/officeDocument/2006/relationships/image" Target="../media/image41.png"/><Relationship Id="rId10" Type="http://schemas.openxmlformats.org/officeDocument/2006/relationships/image" Target="../media/image40.png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0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 9">
            <a:extLst>
              <a:ext uri="{FF2B5EF4-FFF2-40B4-BE49-F238E27FC236}">
                <a16:creationId xmlns:a16="http://schemas.microsoft.com/office/drawing/2014/main" xmlns="" id="{155207E8-758A-4F76-8225-E90A40FEDE2E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491439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sp>
        <p:nvSpPr>
          <p:cNvPr id="5" name="タイトル 1">
            <a:extLst>
              <a:ext uri="{FF2B5EF4-FFF2-40B4-BE49-F238E27FC236}">
                <a16:creationId xmlns:a16="http://schemas.microsoft.com/office/drawing/2014/main" xmlns="" id="{1072882E-4A26-4D34-A4E3-4C61DCF313D6}"/>
              </a:ext>
            </a:extLst>
          </p:cNvPr>
          <p:cNvSpPr txBox="1">
            <a:spLocks/>
          </p:cNvSpPr>
          <p:nvPr/>
        </p:nvSpPr>
        <p:spPr>
          <a:xfrm>
            <a:off x="5153835" y="21087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  <a:cs typeface="Arial" pitchFamily="34" charset="0"/>
              </a:rPr>
              <a:t>MEDIA MENGAJAR</a:t>
            </a:r>
            <a:endParaRPr kumimoji="1" lang="ja-JP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963C73-31E5-483D-9D37-DDBC3D2532B9}"/>
              </a:ext>
            </a:extLst>
          </p:cNvPr>
          <p:cNvSpPr/>
          <p:nvPr/>
        </p:nvSpPr>
        <p:spPr>
          <a:xfrm>
            <a:off x="5508502" y="3818605"/>
            <a:ext cx="420506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テキスト プレースホルダー 11">
            <a:extLst>
              <a:ext uri="{FF2B5EF4-FFF2-40B4-BE49-F238E27FC236}">
                <a16:creationId xmlns:a16="http://schemas.microsoft.com/office/drawing/2014/main" xmlns="" id="{F3F1C01B-2656-446D-A4EC-029043DBE2E1}"/>
              </a:ext>
            </a:extLst>
          </p:cNvPr>
          <p:cNvSpPr txBox="1">
            <a:spLocks/>
          </p:cNvSpPr>
          <p:nvPr/>
        </p:nvSpPr>
        <p:spPr>
          <a:xfrm>
            <a:off x="5290457" y="2710785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600" b="1" dirty="0">
                <a:solidFill>
                  <a:srgbClr val="0070C0"/>
                </a:solidFill>
                <a:cs typeface="Arial" pitchFamily="34" charset="0"/>
              </a:rPr>
              <a:t>MATEMATIKA</a:t>
            </a:r>
          </a:p>
        </p:txBody>
      </p:sp>
    </p:spTree>
    <p:extLst>
      <p:ext uri="{BB962C8B-B14F-4D97-AF65-F5344CB8AC3E}">
        <p14:creationId xmlns:p14="http://schemas.microsoft.com/office/powerpoint/2010/main" val="331128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397142"/>
            <a:ext cx="5803171" cy="697584"/>
            <a:chOff x="452487" y="367645"/>
            <a:chExt cx="5803171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338606" y="460154"/>
              <a:ext cx="4917052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Skala dan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Perbandingan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D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2CEFB35-3B00-91F7-B9C0-C4F4D4BCA5C2}"/>
              </a:ext>
            </a:extLst>
          </p:cNvPr>
          <p:cNvSpPr txBox="1"/>
          <p:nvPr/>
        </p:nvSpPr>
        <p:spPr>
          <a:xfrm>
            <a:off x="909249" y="1124325"/>
            <a:ext cx="9701242" cy="1055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200" dirty="0"/>
              <a:t>Skala </a:t>
            </a:r>
            <a:r>
              <a:rPr lang="en-ID" sz="2200" dirty="0" err="1"/>
              <a:t>adalah</a:t>
            </a:r>
            <a:r>
              <a:rPr lang="en-ID" sz="2200" dirty="0"/>
              <a:t> </a:t>
            </a:r>
            <a:r>
              <a:rPr lang="en-ID" sz="2200" dirty="0" err="1"/>
              <a:t>perbandingan</a:t>
            </a:r>
            <a:r>
              <a:rPr lang="en-ID" sz="2200" dirty="0"/>
              <a:t> </a:t>
            </a:r>
            <a:r>
              <a:rPr lang="en-ID" sz="2200" dirty="0" err="1"/>
              <a:t>antara</a:t>
            </a:r>
            <a:r>
              <a:rPr lang="en-ID" sz="2200" dirty="0"/>
              <a:t> </a:t>
            </a:r>
            <a:r>
              <a:rPr lang="en-ID" sz="2200" dirty="0" err="1"/>
              <a:t>ukuran</a:t>
            </a:r>
            <a:r>
              <a:rPr lang="en-ID" sz="2200" dirty="0"/>
              <a:t> </a:t>
            </a:r>
            <a:r>
              <a:rPr lang="en-ID" sz="2200" dirty="0" err="1"/>
              <a:t>objek</a:t>
            </a:r>
            <a:r>
              <a:rPr lang="en-ID" sz="2200" dirty="0"/>
              <a:t> pada </a:t>
            </a:r>
            <a:r>
              <a:rPr lang="en-ID" sz="2200" dirty="0" err="1"/>
              <a:t>gambar</a:t>
            </a:r>
            <a:r>
              <a:rPr lang="en-ID" sz="2200" dirty="0"/>
              <a:t> </a:t>
            </a:r>
            <a:r>
              <a:rPr lang="en-ID" sz="2200" dirty="0" err="1"/>
              <a:t>dengan</a:t>
            </a:r>
            <a:r>
              <a:rPr lang="en-ID" sz="2200" dirty="0"/>
              <a:t> </a:t>
            </a:r>
            <a:r>
              <a:rPr lang="en-ID" sz="2200" dirty="0" err="1"/>
              <a:t>ukuran</a:t>
            </a:r>
            <a:r>
              <a:rPr lang="en-ID" sz="2200" dirty="0"/>
              <a:t> </a:t>
            </a:r>
            <a:r>
              <a:rPr lang="en-ID" sz="2200" dirty="0" err="1"/>
              <a:t>objek</a:t>
            </a:r>
            <a:r>
              <a:rPr lang="en-ID" sz="2200" dirty="0"/>
              <a:t> </a:t>
            </a:r>
            <a:r>
              <a:rPr lang="en-ID" sz="2200" dirty="0" err="1"/>
              <a:t>sebenarnya</a:t>
            </a:r>
            <a:r>
              <a:rPr lang="en-ID" sz="2200" dirty="0"/>
              <a:t>. Skala </a:t>
            </a:r>
            <a:r>
              <a:rPr lang="en-ID" sz="2200" dirty="0" err="1"/>
              <a:t>dirumuskan</a:t>
            </a:r>
            <a:r>
              <a:rPr lang="en-ID" sz="2200" dirty="0"/>
              <a:t> </a:t>
            </a:r>
            <a:r>
              <a:rPr lang="en-ID" sz="2200" dirty="0" err="1"/>
              <a:t>sebagai</a:t>
            </a:r>
            <a:r>
              <a:rPr lang="en-ID" sz="2200" dirty="0"/>
              <a:t> </a:t>
            </a:r>
            <a:r>
              <a:rPr lang="en-ID" sz="2200" dirty="0" err="1"/>
              <a:t>berikut</a:t>
            </a:r>
            <a:r>
              <a:rPr lang="en-ID" sz="2200" dirty="0"/>
              <a:t>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A9A838D-2082-B24E-B9D5-BCC54BF6FAAB}"/>
              </a:ext>
            </a:extLst>
          </p:cNvPr>
          <p:cNvGrpSpPr/>
          <p:nvPr/>
        </p:nvGrpSpPr>
        <p:grpSpPr>
          <a:xfrm>
            <a:off x="1508289" y="2197717"/>
            <a:ext cx="9649076" cy="994134"/>
            <a:chOff x="5478321" y="3017094"/>
            <a:chExt cx="1689277" cy="105465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5B1F8315-2DBD-164D-CC91-3B7D8B060325}"/>
                </a:ext>
              </a:extLst>
            </p:cNvPr>
            <p:cNvSpPr/>
            <p:nvPr/>
          </p:nvSpPr>
          <p:spPr>
            <a:xfrm>
              <a:off x="5478321" y="3167933"/>
              <a:ext cx="1638763" cy="903816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xmlns="" id="{72E914A1-E305-C0A6-4A91-A2481C364CAC}"/>
                    </a:ext>
                  </a:extLst>
                </p:cNvPr>
                <p:cNvSpPr txBox="1"/>
                <p:nvPr/>
              </p:nvSpPr>
              <p:spPr>
                <a:xfrm>
                  <a:off x="5478321" y="3017094"/>
                  <a:ext cx="1689277" cy="97835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en-ID" sz="2400" i="0" dirty="0"/>
                    <a:t>Skala </a:t>
                  </a:r>
                  <a14:m>
                    <m:oMath xmlns:m="http://schemas.openxmlformats.org/officeDocument/2006/math">
                      <m:r>
                        <a:rPr lang="en-ID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ID" sz="2400" i="0" dirty="0"/>
                    <a:t> </a:t>
                  </a:r>
                  <a:r>
                    <a:rPr lang="en-ID" sz="2400" i="0" dirty="0" err="1"/>
                    <a:t>ukuran</a:t>
                  </a:r>
                  <a:r>
                    <a:rPr lang="en-ID" sz="2400" i="0" dirty="0"/>
                    <a:t> pada </a:t>
                  </a:r>
                  <a:r>
                    <a:rPr lang="en-ID" sz="2400" i="0" dirty="0" err="1"/>
                    <a:t>gambar</a:t>
                  </a:r>
                  <a14:m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</m:oMath>
                  </a14:m>
                  <a:r>
                    <a:rPr lang="en-ID" sz="2400" i="0" dirty="0"/>
                    <a:t> </a:t>
                  </a:r>
                  <a:r>
                    <a:rPr lang="en-ID" sz="2400" i="0" dirty="0" err="1"/>
                    <a:t>ukuran</a:t>
                  </a:r>
                  <a:r>
                    <a:rPr lang="en-ID" sz="2400" i="0" dirty="0"/>
                    <a:t> </a:t>
                  </a:r>
                  <a:r>
                    <a:rPr lang="en-ID" sz="2400" i="0" dirty="0" err="1"/>
                    <a:t>sebenarnya</a:t>
                  </a:r>
                  <a:r>
                    <a:rPr lang="en-ID" sz="2400" i="0" dirty="0"/>
                    <a:t> </a:t>
                  </a:r>
                  <a14:m>
                    <m:oMath xmlns:m="http://schemas.openxmlformats.org/officeDocument/2006/math">
                      <m:r>
                        <a:rPr lang="en-ID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𝑈𝑘𝑢𝑟𝑎𝑛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𝑝𝑎𝑑𝑎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𝑔𝑎𝑚𝑏𝑎𝑟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𝑈𝑘𝑢𝑟𝑎𝑛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𝑠𝑒𝑏𝑒𝑛𝑎𝑟𝑛𝑦𝑎</m:t>
                          </m:r>
                        </m:den>
                      </m:f>
                    </m:oMath>
                  </a14:m>
                  <a:r>
                    <a:rPr lang="en-ID" sz="2400" dirty="0"/>
                    <a:t>.</a:t>
                  </a:r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72E914A1-E305-C0A6-4A91-A2481C364C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78321" y="3017094"/>
                  <a:ext cx="1689277" cy="978355"/>
                </a:xfrm>
                <a:prstGeom prst="rect">
                  <a:avLst/>
                </a:prstGeom>
                <a:blipFill>
                  <a:blip r:embed="rId2"/>
                  <a:stretch>
                    <a:fillRect l="-94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A0F7CCD-64B0-AA27-C77E-B3AFF4ADF768}"/>
              </a:ext>
            </a:extLst>
          </p:cNvPr>
          <p:cNvGrpSpPr/>
          <p:nvPr/>
        </p:nvGrpSpPr>
        <p:grpSpPr>
          <a:xfrm>
            <a:off x="547378" y="3368055"/>
            <a:ext cx="3112696" cy="974057"/>
            <a:chOff x="131882" y="376010"/>
            <a:chExt cx="4244734" cy="97405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833EC02D-F346-4B05-D1A2-87C644133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82" y="376010"/>
              <a:ext cx="4244734" cy="97405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9F1263BD-C113-17D6-6588-D407AA62CB12}"/>
                </a:ext>
              </a:extLst>
            </p:cNvPr>
            <p:cNvSpPr txBox="1"/>
            <p:nvPr/>
          </p:nvSpPr>
          <p:spPr>
            <a:xfrm>
              <a:off x="486745" y="683926"/>
              <a:ext cx="388986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Skala pada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Denah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1EFA476-A0C4-E5C1-B748-47CB90028663}"/>
              </a:ext>
            </a:extLst>
          </p:cNvPr>
          <p:cNvSpPr txBox="1"/>
          <p:nvPr/>
        </p:nvSpPr>
        <p:spPr>
          <a:xfrm>
            <a:off x="452487" y="4414034"/>
            <a:ext cx="11287026" cy="1563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200" dirty="0"/>
              <a:t>Pembangunan </a:t>
            </a:r>
            <a:r>
              <a:rPr lang="en-ID" sz="2200" dirty="0" err="1"/>
              <a:t>rumah</a:t>
            </a:r>
            <a:r>
              <a:rPr lang="en-ID" sz="2200" dirty="0"/>
              <a:t> </a:t>
            </a:r>
            <a:r>
              <a:rPr lang="en-ID" sz="2200" dirty="0" err="1"/>
              <a:t>atau</a:t>
            </a:r>
            <a:r>
              <a:rPr lang="en-ID" sz="2200" dirty="0"/>
              <a:t> </a:t>
            </a:r>
            <a:r>
              <a:rPr lang="en-ID" sz="2200" dirty="0" err="1"/>
              <a:t>bangunan</a:t>
            </a:r>
            <a:r>
              <a:rPr lang="en-ID" sz="2200" dirty="0"/>
              <a:t> lain </a:t>
            </a:r>
            <a:r>
              <a:rPr lang="en-ID" sz="2200" dirty="0" err="1"/>
              <a:t>memerlukan</a:t>
            </a:r>
            <a:r>
              <a:rPr lang="en-ID" sz="2200" dirty="0"/>
              <a:t> </a:t>
            </a:r>
            <a:r>
              <a:rPr lang="en-ID" sz="2200" dirty="0" err="1"/>
              <a:t>perencanaan</a:t>
            </a:r>
            <a:r>
              <a:rPr lang="en-ID" sz="2200" dirty="0"/>
              <a:t> </a:t>
            </a:r>
            <a:r>
              <a:rPr lang="en-ID" sz="2200" dirty="0" err="1"/>
              <a:t>terlebih</a:t>
            </a:r>
            <a:r>
              <a:rPr lang="en-ID" sz="2200" dirty="0"/>
              <a:t> </a:t>
            </a:r>
            <a:r>
              <a:rPr lang="en-ID" sz="2200" dirty="0" err="1"/>
              <a:t>dahulu</a:t>
            </a:r>
            <a:r>
              <a:rPr lang="en-ID" sz="2200" dirty="0"/>
              <a:t>. Salah </a:t>
            </a:r>
            <a:r>
              <a:rPr lang="en-ID" sz="2200" dirty="0" err="1"/>
              <a:t>satu</a:t>
            </a:r>
            <a:r>
              <a:rPr lang="en-ID" sz="2200" dirty="0"/>
              <a:t> </a:t>
            </a:r>
            <a:r>
              <a:rPr lang="en-ID" sz="2200" dirty="0" err="1"/>
              <a:t>perencanaannya</a:t>
            </a:r>
            <a:r>
              <a:rPr lang="en-ID" sz="2200" dirty="0"/>
              <a:t> </a:t>
            </a:r>
            <a:r>
              <a:rPr lang="en-ID" sz="2200" dirty="0" err="1"/>
              <a:t>adalah</a:t>
            </a:r>
            <a:r>
              <a:rPr lang="en-ID" sz="2200" dirty="0"/>
              <a:t> </a:t>
            </a:r>
            <a:r>
              <a:rPr lang="en-ID" sz="2200" dirty="0" err="1"/>
              <a:t>membuat</a:t>
            </a:r>
            <a:r>
              <a:rPr lang="en-ID" sz="2200" dirty="0"/>
              <a:t> </a:t>
            </a:r>
            <a:r>
              <a:rPr lang="en-ID" sz="2200" dirty="0" err="1"/>
              <a:t>gambar</a:t>
            </a:r>
            <a:r>
              <a:rPr lang="en-ID" sz="2200" dirty="0"/>
              <a:t> </a:t>
            </a:r>
            <a:r>
              <a:rPr lang="en-ID" sz="2200" dirty="0" err="1"/>
              <a:t>rancangan</a:t>
            </a:r>
            <a:r>
              <a:rPr lang="en-ID" sz="2200" dirty="0"/>
              <a:t> </a:t>
            </a:r>
            <a:r>
              <a:rPr lang="en-ID" sz="2200" dirty="0" err="1"/>
              <a:t>bangunan</a:t>
            </a:r>
            <a:r>
              <a:rPr lang="en-ID" sz="2200" dirty="0"/>
              <a:t> yang </a:t>
            </a:r>
            <a:r>
              <a:rPr lang="en-ID" sz="2200" dirty="0" err="1"/>
              <a:t>disebut</a:t>
            </a:r>
            <a:r>
              <a:rPr lang="en-ID" sz="2200" dirty="0"/>
              <a:t> </a:t>
            </a:r>
            <a:r>
              <a:rPr lang="en-ID" sz="2200" dirty="0" err="1"/>
              <a:t>denah</a:t>
            </a:r>
            <a:r>
              <a:rPr lang="en-ID" sz="2200" dirty="0"/>
              <a:t>. </a:t>
            </a:r>
            <a:r>
              <a:rPr lang="en-ID" sz="2200" dirty="0" err="1"/>
              <a:t>Ukuran</a:t>
            </a:r>
            <a:r>
              <a:rPr lang="en-ID" sz="2200" dirty="0"/>
              <a:t> pada </a:t>
            </a:r>
            <a:r>
              <a:rPr lang="en-ID" sz="2200" dirty="0" err="1"/>
              <a:t>denah</a:t>
            </a:r>
            <a:r>
              <a:rPr lang="en-ID" sz="2200" dirty="0"/>
              <a:t> </a:t>
            </a:r>
            <a:r>
              <a:rPr lang="en-ID" sz="2200" dirty="0" err="1"/>
              <a:t>dibuat</a:t>
            </a:r>
            <a:r>
              <a:rPr lang="en-ID" sz="2200" dirty="0"/>
              <a:t> </a:t>
            </a:r>
            <a:r>
              <a:rPr lang="en-ID" sz="2200" dirty="0" err="1"/>
              <a:t>sesuai</a:t>
            </a:r>
            <a:r>
              <a:rPr lang="en-ID" sz="2200" dirty="0"/>
              <a:t> </a:t>
            </a:r>
            <a:r>
              <a:rPr lang="en-ID" sz="2200" dirty="0" err="1"/>
              <a:t>dengan</a:t>
            </a:r>
            <a:r>
              <a:rPr lang="en-ID" sz="2200" dirty="0"/>
              <a:t> </a:t>
            </a:r>
            <a:r>
              <a:rPr lang="en-ID" sz="2200" dirty="0" err="1"/>
              <a:t>ukuran</a:t>
            </a:r>
            <a:r>
              <a:rPr lang="en-ID" sz="2200" dirty="0"/>
              <a:t> </a:t>
            </a:r>
            <a:r>
              <a:rPr lang="en-ID" sz="2200" dirty="0" err="1"/>
              <a:t>sebenarnya</a:t>
            </a:r>
            <a:r>
              <a:rPr lang="en-ID" sz="2200" dirty="0"/>
              <a:t> </a:t>
            </a:r>
            <a:r>
              <a:rPr lang="en-ID" sz="2200" dirty="0" err="1"/>
              <a:t>menggunakan</a:t>
            </a:r>
            <a:r>
              <a:rPr lang="en-ID" sz="2200" dirty="0"/>
              <a:t> </a:t>
            </a:r>
            <a:r>
              <a:rPr lang="en-ID" sz="2200" dirty="0" err="1"/>
              <a:t>perbandingan</a:t>
            </a:r>
            <a:r>
              <a:rPr lang="en-ID" sz="2200" dirty="0"/>
              <a:t> yang </a:t>
            </a:r>
            <a:r>
              <a:rPr lang="en-ID" sz="2200" dirty="0" err="1"/>
              <a:t>disebut</a:t>
            </a:r>
            <a:r>
              <a:rPr lang="en-ID" sz="2200" dirty="0"/>
              <a:t> </a:t>
            </a:r>
            <a:r>
              <a:rPr lang="en-ID" sz="2200" dirty="0" err="1"/>
              <a:t>skala</a:t>
            </a:r>
            <a:r>
              <a:rPr lang="en-ID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328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37090" y="1173478"/>
                <a:ext cx="10849778" cy="51546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Sebuah drone </a:t>
                </a:r>
                <a:r>
                  <a:rPr lang="en-ID" sz="2200" dirty="0" err="1"/>
                  <a:t>mengambil</a:t>
                </a:r>
                <a:r>
                  <a:rPr lang="en-ID" sz="2200" dirty="0"/>
                  <a:t> </a:t>
                </a:r>
                <a:r>
                  <a:rPr lang="en-ID" sz="2200" dirty="0" err="1"/>
                  <a:t>gambar</a:t>
                </a:r>
                <a:r>
                  <a:rPr lang="en-ID" sz="2200" dirty="0"/>
                  <a:t> </a:t>
                </a:r>
                <a:r>
                  <a:rPr lang="en-ID" sz="2200" dirty="0" err="1"/>
                  <a:t>kereta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api</a:t>
                </a:r>
                <a:r>
                  <a:rPr lang="en-ID" sz="2200" dirty="0"/>
                  <a:t> </a:t>
                </a:r>
                <a:r>
                  <a:rPr lang="en-ID" sz="2200" dirty="0" err="1"/>
                  <a:t>dari</a:t>
                </a:r>
                <a:r>
                  <a:rPr lang="en-ID" sz="2200" dirty="0"/>
                  <a:t> </a:t>
                </a:r>
                <a:r>
                  <a:rPr lang="en-ID" sz="2200" dirty="0" err="1"/>
                  <a:t>udara</a:t>
                </a:r>
                <a:r>
                  <a:rPr lang="en-ID" sz="2200" dirty="0"/>
                  <a:t>. </a:t>
                </a:r>
                <a:r>
                  <a:rPr lang="en-ID" sz="2200" dirty="0" err="1"/>
                  <a:t>Setelah</a:t>
                </a:r>
                <a:r>
                  <a:rPr lang="en-ID" sz="2200" dirty="0"/>
                  <a:t> </a:t>
                </a:r>
                <a:r>
                  <a:rPr lang="en-ID" sz="2200" dirty="0" err="1"/>
                  <a:t>foto</a:t>
                </a:r>
                <a:r>
                  <a:rPr lang="en-ID" sz="2200" dirty="0"/>
                  <a:t> </a:t>
                </a:r>
                <a:r>
                  <a:rPr lang="en-ID" sz="2200" dirty="0" err="1"/>
                  <a:t>dicetak</a:t>
                </a:r>
                <a:r>
                  <a:rPr lang="en-ID" sz="2200" dirty="0"/>
                  <a:t>, </a:t>
                </a:r>
                <a:r>
                  <a:rPr lang="en-ID" sz="2200" dirty="0" err="1"/>
                  <a:t>panjang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kereta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api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adalah</a:t>
                </a:r>
                <a:r>
                  <a:rPr lang="en-ID" sz="2200" dirty="0"/>
                  <a:t> 10 cm. Panjang </a:t>
                </a:r>
                <a:r>
                  <a:rPr lang="en-ID" sz="2200" dirty="0" err="1"/>
                  <a:t>sebuah</a:t>
                </a:r>
                <a:r>
                  <a:rPr lang="en-ID" sz="2200" dirty="0"/>
                  <a:t> </a:t>
                </a:r>
                <a:r>
                  <a:rPr lang="en-ID" sz="2200" dirty="0" err="1"/>
                  <a:t>gerbong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kereta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api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adalah</a:t>
                </a:r>
                <a:r>
                  <a:rPr lang="en-ID" sz="2200" dirty="0"/>
                  <a:t> 12,5 m. Jika </a:t>
                </a:r>
                <a:r>
                  <a:rPr lang="en-ID" sz="2200" dirty="0" err="1"/>
                  <a:t>kereta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api</a:t>
                </a:r>
                <a:r>
                  <a:rPr lang="en-ID" sz="2200" dirty="0"/>
                  <a:t> </a:t>
                </a:r>
                <a:r>
                  <a:rPr lang="en-ID" sz="2200" dirty="0" err="1"/>
                  <a:t>terdiri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atas</a:t>
                </a:r>
                <a:r>
                  <a:rPr lang="en-ID" sz="2200" dirty="0"/>
                  <a:t> 8 </a:t>
                </a:r>
                <a:r>
                  <a:rPr lang="en-ID" sz="2200" dirty="0" err="1"/>
                  <a:t>gerbong</a:t>
                </a:r>
                <a:r>
                  <a:rPr lang="en-ID" sz="2200" dirty="0"/>
                  <a:t>, </a:t>
                </a:r>
                <a:r>
                  <a:rPr lang="en-ID" sz="2200" dirty="0" err="1"/>
                  <a:t>berapa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skala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foto</a:t>
                </a:r>
                <a:r>
                  <a:rPr lang="en-ID" sz="2200" dirty="0"/>
                  <a:t>?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b="1" dirty="0"/>
                  <a:t>Jawab: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Panjang </a:t>
                </a:r>
                <a:r>
                  <a:rPr lang="en-ID" sz="2200" dirty="0" err="1"/>
                  <a:t>kereta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api</a:t>
                </a:r>
                <a:r>
                  <a:rPr lang="en-ID" sz="2200" dirty="0"/>
                  <a:t> pada </a:t>
                </a:r>
                <a:r>
                  <a:rPr lang="en-ID" sz="2200" dirty="0" err="1"/>
                  <a:t>foto</a:t>
                </a:r>
                <a:r>
                  <a:rPr lang="en-ID" sz="2200" dirty="0"/>
                  <a:t> 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10 m.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Panjang </a:t>
                </a:r>
                <a:r>
                  <a:rPr lang="en-ID" sz="2200" dirty="0" err="1"/>
                  <a:t>kereta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api</a:t>
                </a:r>
                <a:r>
                  <a:rPr lang="en-ID" sz="2200" dirty="0"/>
                  <a:t> </a:t>
                </a:r>
                <a:r>
                  <a:rPr lang="en-ID" sz="2200" dirty="0" err="1"/>
                  <a:t>sebenarnya</a:t>
                </a:r>
                <a:r>
                  <a:rPr lang="en-ID" sz="2200" dirty="0"/>
                  <a:t> 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8 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2200" dirty="0"/>
                  <a:t>12,5 m </a:t>
                </a:r>
                <a14:m>
                  <m:oMath xmlns:m="http://schemas.openxmlformats.org/officeDocument/2006/math">
                    <m:r>
                      <a:rPr lang="en-ID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100 m </a:t>
                </a:r>
                <a14:m>
                  <m:oMath xmlns:m="http://schemas.openxmlformats.org/officeDocument/2006/math">
                    <m:r>
                      <a:rPr lang="en-ID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10.000 cm.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Skala </a:t>
                </a:r>
                <a:r>
                  <a:rPr lang="en-ID" sz="2200" dirty="0" err="1"/>
                  <a:t>foto</a:t>
                </a:r>
                <a:r>
                  <a:rPr lang="en-ID" sz="2200" dirty="0"/>
                  <a:t> 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2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panjang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kereta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api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pada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foto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penjang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kereta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api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sebenarnya</m:t>
                        </m:r>
                      </m:den>
                    </m:f>
                  </m:oMath>
                </a14:m>
                <a:endParaRPr lang="en-ID" sz="2200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	    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2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200" b="0" i="1" dirty="0" smtClean="0">
                            <a:latin typeface="Cambria Math" panose="02040503050406030204" pitchFamily="18" charset="0"/>
                          </a:rPr>
                          <m:t>10.000</m:t>
                        </m:r>
                      </m:den>
                    </m:f>
                    <m:r>
                      <a:rPr lang="en-ID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1 : 1.000.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Jadi, </a:t>
                </a:r>
                <a:r>
                  <a:rPr lang="en-ID" sz="2200" dirty="0" err="1"/>
                  <a:t>skala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foto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adalah</a:t>
                </a:r>
                <a:r>
                  <a:rPr lang="en-ID" sz="2200" dirty="0"/>
                  <a:t> 1 : 1.000.</a:t>
                </a:r>
                <a:endParaRPr kumimoji="0" lang="en-US" sz="2200" b="1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090" y="1173478"/>
                <a:ext cx="10849778" cy="5154681"/>
              </a:xfrm>
              <a:prstGeom prst="rect">
                <a:avLst/>
              </a:prstGeom>
              <a:blipFill>
                <a:blip r:embed="rId2"/>
                <a:stretch>
                  <a:fillRect l="-730" r="-730" b="-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193382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6638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31882" y="1350067"/>
                <a:ext cx="10953062" cy="36706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Maket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benda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tiruan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tiga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dimensi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gedung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rumah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mobil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kapal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pesawat</a:t>
                </a:r>
                <a:r>
                  <a:rPr lang="en-ID" sz="2400" dirty="0"/>
                  <a:t> terbang, dan </a:t>
                </a:r>
                <a:r>
                  <a:rPr lang="en-ID" sz="2400" dirty="0" err="1"/>
                  <a:t>benda-benda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lainnya</a:t>
                </a:r>
                <a:r>
                  <a:rPr lang="en-ID" sz="2400" dirty="0"/>
                  <a:t>. </a:t>
                </a:r>
                <a:r>
                  <a:rPr lang="en-ID" sz="2400" dirty="0" err="1"/>
                  <a:t>Maket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diartikan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sebagai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miniatur</a:t>
                </a:r>
                <a:r>
                  <a:rPr lang="en-ID" sz="2400" dirty="0"/>
                  <a:t>. Agar </a:t>
                </a:r>
                <a:r>
                  <a:rPr lang="en-ID" sz="2400" dirty="0" err="1"/>
                  <a:t>mempunyai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serupa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aslinya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miniatur</a:t>
                </a:r>
                <a:r>
                  <a:rPr lang="en-ID" sz="2400" dirty="0"/>
                  <a:t> </a:t>
                </a:r>
                <a:r>
                  <a:rPr lang="en-ID" sz="2400" dirty="0" err="1"/>
                  <a:t>harus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dibuat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memperhatikan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skala</a:t>
                </a:r>
                <a:r>
                  <a:rPr lang="en-ID" sz="2400" dirty="0"/>
                  <a:t>. 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Skala </a:t>
                </a:r>
                <a:r>
                  <a:rPr lang="en-ID" sz="2400" dirty="0" err="1"/>
                  <a:t>maket</a:t>
                </a:r>
                <a:r>
                  <a:rPr lang="en-ID" sz="2400" dirty="0"/>
                  <a:t>	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ukuran</a:t>
                </a:r>
                <a:r>
                  <a:rPr lang="en-ID" sz="2400" dirty="0"/>
                  <a:t> pada </a:t>
                </a:r>
                <a:r>
                  <a:rPr lang="en-ID" sz="2400" dirty="0" err="1"/>
                  <a:t>maket</a:t>
                </a:r>
                <a:r>
                  <a:rPr lang="en-ID" sz="2400" dirty="0"/>
                  <a:t> : </a:t>
                </a:r>
                <a:r>
                  <a:rPr lang="en-ID" sz="2400" dirty="0" err="1"/>
                  <a:t>ukuran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sebenarnya</a:t>
                </a:r>
                <a:r>
                  <a:rPr lang="en-ID" sz="2400" dirty="0"/>
                  <a:t> 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		</a:t>
                </a:r>
                <a14:m>
                  <m:oMath xmlns:m="http://schemas.openxmlformats.org/officeDocument/2006/math">
                    <m:r>
                      <a:rPr lang="en-ID" sz="240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pada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maket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sebenarnya</m:t>
                        </m:r>
                      </m:den>
                    </m:f>
                  </m:oMath>
                </a14:m>
                <a:r>
                  <a:rPr lang="en-ID" sz="2200" dirty="0"/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82" y="1350067"/>
                <a:ext cx="10953062" cy="3670620"/>
              </a:xfrm>
              <a:prstGeom prst="rect">
                <a:avLst/>
              </a:prstGeom>
              <a:blipFill>
                <a:blip r:embed="rId2"/>
                <a:stretch>
                  <a:fillRect l="-891" r="-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3163769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667510" y="611194"/>
            <a:ext cx="7867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2. Skala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Maket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10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37090" y="1173478"/>
                <a:ext cx="11117820" cy="49474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Satriyo </a:t>
                </a:r>
                <a:r>
                  <a:rPr lang="en-ID" sz="2400" dirty="0" err="1"/>
                  <a:t>membuat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maket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rumah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kayu</a:t>
                </a:r>
                <a:r>
                  <a:rPr lang="en-ID" sz="2400" dirty="0"/>
                  <a:t>. Tinggi </a:t>
                </a:r>
                <a:r>
                  <a:rPr lang="en-ID" sz="2400" dirty="0" err="1"/>
                  <a:t>maket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tersebut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25 cm. Jika </a:t>
                </a:r>
                <a:r>
                  <a:rPr lang="en-ID" sz="2400" dirty="0" err="1"/>
                  <a:t>tinggi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rumah</a:t>
                </a:r>
                <a:r>
                  <a:rPr lang="en-ID" sz="2400" dirty="0"/>
                  <a:t> 5 m, </a:t>
                </a:r>
                <a:r>
                  <a:rPr lang="en-ID" sz="2400" dirty="0" err="1"/>
                  <a:t>berapa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skala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maket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rumah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tersebut</a:t>
                </a:r>
                <a:r>
                  <a:rPr lang="en-ID" sz="2400" dirty="0"/>
                  <a:t>?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ID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Jawab: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>
                    <a:solidFill>
                      <a:prstClr val="black"/>
                    </a:solidFill>
                    <a:latin typeface="Calibri" panose="020F0502020204030204"/>
                  </a:rPr>
                  <a:t>Skala </a:t>
                </a:r>
                <a:r>
                  <a:rPr lang="en-ID" sz="2400" dirty="0" err="1">
                    <a:solidFill>
                      <a:prstClr val="black"/>
                    </a:solidFill>
                    <a:latin typeface="Calibri" panose="020F0502020204030204"/>
                  </a:rPr>
                  <a:t>maket</a:t>
                </a:r>
                <a:r>
                  <a:rPr lang="en-ID" sz="2400" dirty="0">
                    <a:solidFill>
                      <a:prstClr val="black"/>
                    </a:solidFill>
                    <a:latin typeface="Calibri" panose="020F0502020204030204"/>
                  </a:rPr>
                  <a:t> 	</a:t>
                </a:r>
                <a14:m>
                  <m:oMath xmlns:m="http://schemas.openxmlformats.org/officeDocument/2006/math">
                    <m:r>
                      <a:rPr lang="en-ID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tinggi</m:t>
                        </m:r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maket</m:t>
                        </m:r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rumah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tinggi</m:t>
                        </m:r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rumah</m:t>
                        </m:r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sebenarnya</m:t>
                        </m:r>
                      </m:den>
                    </m:f>
                  </m:oMath>
                </a14:m>
                <a:endParaRPr lang="en-US" sz="24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ID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cm</m:t>
                        </m:r>
                      </m:num>
                      <m:den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den>
                    </m:f>
                  </m:oMath>
                </a14:m>
                <a:endParaRPr lang="en-US" sz="2400" b="0" dirty="0">
                  <a:solidFill>
                    <a:prstClr val="black"/>
                  </a:solidFill>
                  <a:ea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ID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25 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cm</m:t>
                        </m:r>
                      </m:num>
                      <m:den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500 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cm</m:t>
                        </m:r>
                      </m:den>
                    </m:f>
                  </m:oMath>
                </a14:m>
                <a:endParaRPr kumimoji="0" lang="en-ID" sz="240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>
                    <a:solidFill>
                      <a:prstClr val="black"/>
                    </a:solidFill>
                    <a:ea typeface="Cambria Math" panose="020405030504060302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ID" sz="24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1 </m:t>
                        </m:r>
                      </m:num>
                      <m:den>
                        <m:r>
                          <a:rPr lang="en-US" sz="2400" b="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20 </m:t>
                        </m:r>
                      </m:den>
                    </m:f>
                  </m:oMath>
                </a14:m>
                <a:r>
                  <a:rPr kumimoji="0" lang="en-ID" sz="24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090" y="1173478"/>
                <a:ext cx="11117820" cy="4947445"/>
              </a:xfrm>
              <a:prstGeom prst="rect">
                <a:avLst/>
              </a:prstGeom>
              <a:blipFill>
                <a:blip r:embed="rId2"/>
                <a:stretch>
                  <a:fillRect l="-822" r="-877" b="-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341120" y="174872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6D6C55A-A216-47B2-AD20-CDD423D83510}"/>
              </a:ext>
            </a:extLst>
          </p:cNvPr>
          <p:cNvSpPr/>
          <p:nvPr/>
        </p:nvSpPr>
        <p:spPr>
          <a:xfrm>
            <a:off x="3485587" y="5508445"/>
            <a:ext cx="5065554" cy="5062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sv-SE" sz="2000" dirty="0"/>
              <a:t>Jadi, skala maket rumah tersebut adalah 1 : 20</a:t>
            </a:r>
            <a:r>
              <a:rPr lang="sv-SE" dirty="0"/>
              <a:t>.</a:t>
            </a:r>
            <a:endParaRPr lang="en-ID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030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131881" y="1207122"/>
            <a:ext cx="11643807" cy="4815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300" dirty="0"/>
              <a:t>Skala </a:t>
            </a:r>
            <a:r>
              <a:rPr lang="en-ID" sz="2300" dirty="0" err="1"/>
              <a:t>peta</a:t>
            </a:r>
            <a:r>
              <a:rPr lang="en-ID" sz="2300" dirty="0"/>
              <a:t> </a:t>
            </a:r>
            <a:r>
              <a:rPr lang="en-ID" sz="2300" dirty="0" err="1"/>
              <a:t>adalah</a:t>
            </a:r>
            <a:r>
              <a:rPr lang="en-ID" sz="2300" dirty="0"/>
              <a:t> </a:t>
            </a:r>
            <a:r>
              <a:rPr lang="en-ID" sz="2300" dirty="0" err="1"/>
              <a:t>perbandingan</a:t>
            </a:r>
            <a:r>
              <a:rPr lang="en-ID" sz="2300" dirty="0"/>
              <a:t> </a:t>
            </a:r>
            <a:r>
              <a:rPr lang="en-ID" sz="2300" dirty="0" err="1"/>
              <a:t>jarak</a:t>
            </a:r>
            <a:r>
              <a:rPr lang="en-ID" sz="2300" dirty="0"/>
              <a:t> </a:t>
            </a:r>
            <a:r>
              <a:rPr lang="en-ID" sz="2300" dirty="0" err="1"/>
              <a:t>antara</a:t>
            </a:r>
            <a:r>
              <a:rPr lang="en-ID" sz="2300" dirty="0"/>
              <a:t> dua </a:t>
            </a:r>
            <a:r>
              <a:rPr lang="en-ID" sz="2300" dirty="0" err="1"/>
              <a:t>tempat</a:t>
            </a:r>
            <a:r>
              <a:rPr lang="en-ID" sz="2300" dirty="0"/>
              <a:t> pada </a:t>
            </a:r>
            <a:r>
              <a:rPr lang="en-ID" sz="2300" dirty="0" err="1"/>
              <a:t>peta</a:t>
            </a:r>
            <a:r>
              <a:rPr lang="en-ID" sz="2300" dirty="0"/>
              <a:t> </a:t>
            </a:r>
            <a:r>
              <a:rPr lang="en-ID" sz="2300" dirty="0" err="1"/>
              <a:t>dengan</a:t>
            </a:r>
            <a:r>
              <a:rPr lang="en-ID" sz="2300" dirty="0"/>
              <a:t> </a:t>
            </a:r>
            <a:r>
              <a:rPr lang="en-ID" sz="2300" dirty="0" err="1"/>
              <a:t>jarak</a:t>
            </a:r>
            <a:r>
              <a:rPr lang="en-ID" sz="2300" dirty="0"/>
              <a:t> </a:t>
            </a:r>
            <a:r>
              <a:rPr lang="en-ID" sz="2300" dirty="0" err="1"/>
              <a:t>sebenarnya</a:t>
            </a:r>
            <a:r>
              <a:rPr lang="en-ID" sz="2300" dirty="0"/>
              <a:t>. Jarak pada </a:t>
            </a:r>
            <a:r>
              <a:rPr lang="en-ID" sz="2300" dirty="0" err="1"/>
              <a:t>peta</a:t>
            </a:r>
            <a:r>
              <a:rPr lang="en-ID" sz="2300" dirty="0"/>
              <a:t> dan </a:t>
            </a:r>
            <a:r>
              <a:rPr lang="en-ID" sz="2300" dirty="0" err="1"/>
              <a:t>sebenarnya</a:t>
            </a:r>
            <a:r>
              <a:rPr lang="en-ID" sz="2300" dirty="0"/>
              <a:t> </a:t>
            </a:r>
            <a:r>
              <a:rPr lang="en-ID" sz="2300" dirty="0" err="1"/>
              <a:t>adalah</a:t>
            </a:r>
            <a:r>
              <a:rPr lang="en-ID" sz="2300" dirty="0"/>
              <a:t> </a:t>
            </a:r>
            <a:r>
              <a:rPr lang="en-ID" sz="2300" dirty="0" err="1"/>
              <a:t>ukuran</a:t>
            </a:r>
            <a:r>
              <a:rPr lang="en-ID" sz="2300" dirty="0"/>
              <a:t> </a:t>
            </a:r>
            <a:r>
              <a:rPr lang="en-ID" sz="2300" dirty="0" err="1"/>
              <a:t>panjang</a:t>
            </a:r>
            <a:r>
              <a:rPr lang="en-ID" sz="2300" dirty="0"/>
              <a:t> </a:t>
            </a:r>
            <a:r>
              <a:rPr lang="en-ID" sz="2300" dirty="0" err="1"/>
              <a:t>terpendek</a:t>
            </a:r>
            <a:r>
              <a:rPr lang="en-ID" sz="2300" dirty="0"/>
              <a:t> </a:t>
            </a:r>
            <a:r>
              <a:rPr lang="en-ID" sz="2300" dirty="0" err="1"/>
              <a:t>dari</a:t>
            </a:r>
            <a:r>
              <a:rPr lang="en-ID" sz="2300" dirty="0"/>
              <a:t> dua </a:t>
            </a:r>
            <a:r>
              <a:rPr lang="en-ID" sz="2300" dirty="0" err="1"/>
              <a:t>tempat</a:t>
            </a:r>
            <a:r>
              <a:rPr lang="en-ID" sz="2300" dirty="0"/>
              <a:t> yang </a:t>
            </a:r>
            <a:r>
              <a:rPr lang="en-ID" sz="2300" dirty="0" err="1"/>
              <a:t>diambil</a:t>
            </a:r>
            <a:r>
              <a:rPr lang="en-ID" sz="2300" dirty="0"/>
              <a:t> </a:t>
            </a:r>
            <a:r>
              <a:rPr lang="en-ID" sz="2300" dirty="0" err="1"/>
              <a:t>mendatar</a:t>
            </a:r>
            <a:r>
              <a:rPr lang="en-ID" sz="2300" dirty="0"/>
              <a:t>. Jadi, </a:t>
            </a:r>
            <a:r>
              <a:rPr lang="en-ID" sz="2300" dirty="0" err="1"/>
              <a:t>penentuan</a:t>
            </a:r>
            <a:r>
              <a:rPr lang="en-ID" sz="2300" dirty="0"/>
              <a:t> </a:t>
            </a:r>
            <a:r>
              <a:rPr lang="en-ID" sz="2300" dirty="0" err="1"/>
              <a:t>jarak</a:t>
            </a:r>
            <a:r>
              <a:rPr lang="en-ID" sz="2300" dirty="0"/>
              <a:t> pada </a:t>
            </a:r>
            <a:r>
              <a:rPr lang="en-ID" sz="2300" dirty="0" err="1"/>
              <a:t>permukaan</a:t>
            </a:r>
            <a:r>
              <a:rPr lang="en-ID" sz="2300" dirty="0"/>
              <a:t> </a:t>
            </a:r>
            <a:r>
              <a:rPr lang="en-ID" sz="2300" dirty="0" err="1"/>
              <a:t>bumi</a:t>
            </a:r>
            <a:r>
              <a:rPr lang="en-ID" sz="2300" dirty="0"/>
              <a:t> </a:t>
            </a:r>
            <a:r>
              <a:rPr lang="en-ID" sz="2300" dirty="0" err="1"/>
              <a:t>tidak</a:t>
            </a:r>
            <a:r>
              <a:rPr lang="en-ID" sz="2300" dirty="0"/>
              <a:t> </a:t>
            </a:r>
            <a:r>
              <a:rPr lang="en-ID" sz="2300" dirty="0" err="1"/>
              <a:t>memperhatikan</a:t>
            </a:r>
            <a:r>
              <a:rPr lang="en-ID" sz="2300" dirty="0"/>
              <a:t> </a:t>
            </a:r>
            <a:r>
              <a:rPr lang="en-ID" sz="2300" dirty="0" err="1"/>
              <a:t>tinggi</a:t>
            </a:r>
            <a:r>
              <a:rPr lang="en-ID" sz="2300" dirty="0"/>
              <a:t> </a:t>
            </a:r>
            <a:r>
              <a:rPr lang="en-ID" sz="2300" dirty="0" err="1"/>
              <a:t>rendah</a:t>
            </a:r>
            <a:r>
              <a:rPr lang="en-ID" sz="2300" dirty="0"/>
              <a:t> </a:t>
            </a:r>
            <a:r>
              <a:rPr lang="en-ID" sz="2300" dirty="0" err="1"/>
              <a:t>suatu</a:t>
            </a:r>
            <a:r>
              <a:rPr lang="en-ID" sz="2300" dirty="0"/>
              <a:t> </a:t>
            </a:r>
            <a:r>
              <a:rPr lang="en-ID" sz="2300" dirty="0" err="1"/>
              <a:t>tempat</a:t>
            </a:r>
            <a:r>
              <a:rPr lang="en-ID" sz="2300" dirty="0"/>
              <a:t>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lphaLcPeriod"/>
              <a:tabLst/>
              <a:defRPr/>
            </a:pPr>
            <a:r>
              <a:rPr lang="en-ID" sz="2300" b="1" dirty="0"/>
              <a:t>Skala </a:t>
            </a:r>
            <a:r>
              <a:rPr lang="en-ID" sz="2300" b="1" dirty="0" err="1"/>
              <a:t>numerik</a:t>
            </a:r>
            <a:endParaRPr lang="en-ID" sz="2300" b="1" dirty="0"/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300" dirty="0"/>
              <a:t>Skala </a:t>
            </a:r>
            <a:r>
              <a:rPr lang="en-ID" sz="2300" dirty="0" err="1"/>
              <a:t>numerik</a:t>
            </a:r>
            <a:r>
              <a:rPr lang="en-ID" sz="2300" dirty="0"/>
              <a:t> </a:t>
            </a:r>
            <a:r>
              <a:rPr lang="en-ID" sz="2300" dirty="0" err="1"/>
              <a:t>adalah</a:t>
            </a:r>
            <a:r>
              <a:rPr lang="en-ID" sz="2300" dirty="0"/>
              <a:t> </a:t>
            </a:r>
            <a:r>
              <a:rPr lang="en-ID" sz="2300" dirty="0" err="1"/>
              <a:t>skala</a:t>
            </a:r>
            <a:r>
              <a:rPr lang="en-ID" sz="2300" dirty="0"/>
              <a:t> </a:t>
            </a:r>
            <a:r>
              <a:rPr lang="en-ID" sz="2300" dirty="0" err="1"/>
              <a:t>peta</a:t>
            </a:r>
            <a:r>
              <a:rPr lang="en-ID" sz="2300" dirty="0"/>
              <a:t> yang </a:t>
            </a:r>
            <a:r>
              <a:rPr lang="en-ID" sz="2300" dirty="0" err="1"/>
              <a:t>dinyatakan</a:t>
            </a:r>
            <a:r>
              <a:rPr lang="en-ID" sz="2300" dirty="0"/>
              <a:t> </a:t>
            </a:r>
            <a:r>
              <a:rPr lang="en-ID" sz="2300" dirty="0" err="1"/>
              <a:t>dalam</a:t>
            </a:r>
            <a:r>
              <a:rPr lang="en-ID" sz="2300" dirty="0"/>
              <a:t> </a:t>
            </a:r>
            <a:r>
              <a:rPr lang="en-ID" sz="2300" dirty="0" err="1"/>
              <a:t>bentuk</a:t>
            </a:r>
            <a:r>
              <a:rPr lang="en-ID" sz="2300" dirty="0"/>
              <a:t> </a:t>
            </a:r>
            <a:r>
              <a:rPr lang="en-ID" sz="2300" dirty="0" err="1"/>
              <a:t>angka</a:t>
            </a:r>
            <a:r>
              <a:rPr lang="en-ID" sz="2300" dirty="0"/>
              <a:t>. 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 startAt="2"/>
              <a:tabLst/>
              <a:defRPr/>
            </a:pPr>
            <a:r>
              <a:rPr lang="en-ID" sz="2300" b="1" dirty="0"/>
              <a:t>Skala verbal</a:t>
            </a: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300" dirty="0"/>
              <a:t>Skala verbal </a:t>
            </a:r>
            <a:r>
              <a:rPr lang="en-ID" sz="2300" dirty="0" err="1"/>
              <a:t>adalah</a:t>
            </a:r>
            <a:r>
              <a:rPr lang="en-ID" sz="2300" dirty="0"/>
              <a:t> </a:t>
            </a:r>
            <a:r>
              <a:rPr lang="en-ID" sz="2300" dirty="0" err="1"/>
              <a:t>skala</a:t>
            </a:r>
            <a:r>
              <a:rPr lang="en-ID" sz="2300" dirty="0"/>
              <a:t> </a:t>
            </a:r>
            <a:r>
              <a:rPr lang="en-ID" sz="2300" dirty="0" err="1"/>
              <a:t>peta</a:t>
            </a:r>
            <a:r>
              <a:rPr lang="en-ID" sz="2300" dirty="0"/>
              <a:t> yang </a:t>
            </a:r>
            <a:r>
              <a:rPr lang="en-ID" sz="2300" dirty="0" err="1"/>
              <a:t>dinyatakan</a:t>
            </a:r>
            <a:r>
              <a:rPr lang="en-ID" sz="2300" dirty="0"/>
              <a:t> </a:t>
            </a:r>
            <a:r>
              <a:rPr lang="en-ID" sz="2300" dirty="0" err="1"/>
              <a:t>dalam</a:t>
            </a:r>
            <a:r>
              <a:rPr lang="en-ID" sz="2300" dirty="0"/>
              <a:t> </a:t>
            </a:r>
            <a:r>
              <a:rPr lang="en-ID" sz="2300" dirty="0" err="1"/>
              <a:t>bentuk</a:t>
            </a:r>
            <a:r>
              <a:rPr lang="en-ID" sz="2300" dirty="0"/>
              <a:t> </a:t>
            </a:r>
            <a:r>
              <a:rPr lang="en-ID" sz="2300" dirty="0" err="1"/>
              <a:t>kalimat</a:t>
            </a:r>
            <a:r>
              <a:rPr lang="en-ID" sz="2300" dirty="0"/>
              <a:t> yang </a:t>
            </a:r>
            <a:r>
              <a:rPr lang="en-ID" sz="2300" dirty="0" err="1"/>
              <a:t>langsung</a:t>
            </a:r>
            <a:r>
              <a:rPr lang="en-ID" sz="2300" dirty="0"/>
              <a:t> </a:t>
            </a:r>
            <a:r>
              <a:rPr lang="en-ID" sz="2300" dirty="0" err="1"/>
              <a:t>menunjukkan</a:t>
            </a:r>
            <a:r>
              <a:rPr lang="en-ID" sz="2300" dirty="0"/>
              <a:t> </a:t>
            </a:r>
            <a:r>
              <a:rPr lang="en-ID" sz="2300" dirty="0" err="1"/>
              <a:t>jarak</a:t>
            </a:r>
            <a:r>
              <a:rPr lang="en-ID" sz="2300" dirty="0"/>
              <a:t> pada </a:t>
            </a:r>
            <a:r>
              <a:rPr lang="en-ID" sz="2300" dirty="0" err="1"/>
              <a:t>peta</a:t>
            </a:r>
            <a:r>
              <a:rPr lang="en-ID" sz="2300" dirty="0"/>
              <a:t> </a:t>
            </a:r>
            <a:r>
              <a:rPr lang="en-ID" sz="2300" dirty="0" err="1"/>
              <a:t>dengan</a:t>
            </a:r>
            <a:r>
              <a:rPr lang="en-ID" sz="2300" dirty="0"/>
              <a:t> </a:t>
            </a:r>
            <a:r>
              <a:rPr lang="en-ID" sz="2300" dirty="0" err="1"/>
              <a:t>jarak</a:t>
            </a:r>
            <a:r>
              <a:rPr lang="en-ID" sz="2300" dirty="0"/>
              <a:t> </a:t>
            </a:r>
            <a:r>
              <a:rPr lang="en-ID" sz="2300" dirty="0" err="1"/>
              <a:t>sebenarnya</a:t>
            </a:r>
            <a:r>
              <a:rPr lang="en-ID" sz="2300" dirty="0"/>
              <a:t>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126C324-33C8-4E58-9AD2-634CCC4B1C71}"/>
              </a:ext>
            </a:extLst>
          </p:cNvPr>
          <p:cNvGrpSpPr/>
          <p:nvPr/>
        </p:nvGrpSpPr>
        <p:grpSpPr>
          <a:xfrm>
            <a:off x="131881" y="250431"/>
            <a:ext cx="2214504" cy="883650"/>
            <a:chOff x="131882" y="353696"/>
            <a:chExt cx="2564404" cy="88365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82" y="353696"/>
              <a:ext cx="2564404" cy="88365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9EAB025C-BF81-45A5-979D-4FE31D6C0098}"/>
                </a:ext>
              </a:extLst>
            </p:cNvPr>
            <p:cNvSpPr txBox="1"/>
            <p:nvPr/>
          </p:nvSpPr>
          <p:spPr>
            <a:xfrm>
              <a:off x="339706" y="601209"/>
              <a:ext cx="223180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3. Skala Peta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303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274097" y="130190"/>
            <a:ext cx="10393904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 startAt="3"/>
              <a:tabLst/>
              <a:defRPr/>
            </a:pPr>
            <a:r>
              <a:rPr lang="en-US" sz="2300" b="1" dirty="0"/>
              <a:t>Skala </a:t>
            </a:r>
            <a:r>
              <a:rPr lang="en-US" sz="2300" b="1" dirty="0" err="1"/>
              <a:t>grafik</a:t>
            </a:r>
            <a:r>
              <a:rPr lang="en-US" sz="2300" b="1" dirty="0"/>
              <a:t> (garis)</a:t>
            </a:r>
          </a:p>
          <a:p>
            <a:pPr marR="0" lvl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300" dirty="0"/>
              <a:t>Skala </a:t>
            </a:r>
            <a:r>
              <a:rPr lang="en-ID" sz="2300" dirty="0" err="1"/>
              <a:t>grafik</a:t>
            </a:r>
            <a:r>
              <a:rPr lang="en-ID" sz="2300" dirty="0"/>
              <a:t> (garis) </a:t>
            </a:r>
            <a:r>
              <a:rPr lang="en-ID" sz="2300" dirty="0" err="1"/>
              <a:t>adalah</a:t>
            </a:r>
            <a:r>
              <a:rPr lang="en-ID" sz="2300" dirty="0"/>
              <a:t> </a:t>
            </a:r>
            <a:r>
              <a:rPr lang="en-ID" sz="2300" dirty="0" err="1"/>
              <a:t>skala</a:t>
            </a:r>
            <a:r>
              <a:rPr lang="en-ID" sz="2300" dirty="0"/>
              <a:t> </a:t>
            </a:r>
            <a:r>
              <a:rPr lang="en-ID" sz="2300" dirty="0" err="1"/>
              <a:t>peta</a:t>
            </a:r>
            <a:r>
              <a:rPr lang="en-ID" sz="2300" dirty="0"/>
              <a:t> yang </a:t>
            </a:r>
            <a:r>
              <a:rPr lang="en-ID" sz="2300" dirty="0" err="1"/>
              <a:t>digambarkan</a:t>
            </a:r>
            <a:r>
              <a:rPr lang="en-ID" sz="2300" dirty="0"/>
              <a:t> </a:t>
            </a:r>
            <a:r>
              <a:rPr lang="en-ID" sz="2300" dirty="0" err="1"/>
              <a:t>dalam</a:t>
            </a:r>
            <a:r>
              <a:rPr lang="en-ID" sz="2300" dirty="0"/>
              <a:t> </a:t>
            </a:r>
            <a:r>
              <a:rPr lang="en-ID" sz="2300" dirty="0" err="1"/>
              <a:t>bentuk</a:t>
            </a:r>
            <a:r>
              <a:rPr lang="en-ID" sz="2300" dirty="0"/>
              <a:t> garis. </a:t>
            </a:r>
            <a:r>
              <a:rPr lang="en-ID" sz="2300" dirty="0" err="1"/>
              <a:t>Perhatikan</a:t>
            </a:r>
            <a:r>
              <a:rPr lang="en-ID" sz="2300" dirty="0"/>
              <a:t> </a:t>
            </a:r>
            <a:r>
              <a:rPr lang="en-ID" sz="2300" dirty="0" err="1"/>
              <a:t>gambar</a:t>
            </a:r>
            <a:r>
              <a:rPr lang="en-ID" sz="2300" dirty="0"/>
              <a:t> </a:t>
            </a:r>
            <a:r>
              <a:rPr lang="en-ID" sz="2300" dirty="0" err="1"/>
              <a:t>berikut</a:t>
            </a:r>
            <a:r>
              <a:rPr lang="en-ID" sz="2300" dirty="0"/>
              <a:t>.</a:t>
            </a:r>
            <a:endParaRPr lang="en-US" sz="2300" b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xmlns="" id="{19155B06-9065-5F97-05DD-388C1B33A8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280292"/>
              </p:ext>
            </p:extLst>
          </p:nvPr>
        </p:nvGraphicFramePr>
        <p:xfrm>
          <a:off x="1411520" y="1820939"/>
          <a:ext cx="8128000" cy="741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16913854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359129750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36671572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988690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768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8972348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329F6A50-1824-B16D-B165-1060AEBBF1C1}"/>
              </a:ext>
            </a:extLst>
          </p:cNvPr>
          <p:cNvGrpSpPr/>
          <p:nvPr/>
        </p:nvGrpSpPr>
        <p:grpSpPr>
          <a:xfrm>
            <a:off x="1252770" y="1504087"/>
            <a:ext cx="8784476" cy="369332"/>
            <a:chOff x="1252770" y="1866037"/>
            <a:chExt cx="8784476" cy="36933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F2ECE4A7-95F6-9D91-444F-5952B47FB368}"/>
                </a:ext>
              </a:extLst>
            </p:cNvPr>
            <p:cNvSpPr txBox="1"/>
            <p:nvPr/>
          </p:nvSpPr>
          <p:spPr>
            <a:xfrm flipH="1">
              <a:off x="7377938" y="1866037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3</a:t>
              </a:r>
              <a:endParaRPr lang="en-ID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FB67415F-0E10-BDE3-5021-82003632516E}"/>
                </a:ext>
              </a:extLst>
            </p:cNvPr>
            <p:cNvSpPr txBox="1"/>
            <p:nvPr/>
          </p:nvSpPr>
          <p:spPr>
            <a:xfrm flipH="1">
              <a:off x="5329470" y="1866037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2</a:t>
              </a:r>
              <a:endParaRPr lang="en-ID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109042ED-259D-FBCD-15DE-3FDBB7EB589B}"/>
                </a:ext>
              </a:extLst>
            </p:cNvPr>
            <p:cNvSpPr txBox="1"/>
            <p:nvPr/>
          </p:nvSpPr>
          <p:spPr>
            <a:xfrm flipH="1">
              <a:off x="3281002" y="1866037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1</a:t>
              </a:r>
              <a:endParaRPr lang="en-ID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CCA7F98-FD01-8597-6113-614980AFAF2E}"/>
                </a:ext>
              </a:extLst>
            </p:cNvPr>
            <p:cNvSpPr txBox="1"/>
            <p:nvPr/>
          </p:nvSpPr>
          <p:spPr>
            <a:xfrm flipH="1">
              <a:off x="1252770" y="1866037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0</a:t>
              </a:r>
              <a:endParaRPr lang="en-ID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27FEF2D5-B3DB-DAAE-3394-ED5C65D8E4EA}"/>
                </a:ext>
              </a:extLst>
            </p:cNvPr>
            <p:cNvSpPr txBox="1"/>
            <p:nvPr/>
          </p:nvSpPr>
          <p:spPr>
            <a:xfrm flipH="1">
              <a:off x="9163216" y="1866037"/>
              <a:ext cx="8740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4 cm</a:t>
              </a:r>
              <a:endParaRPr lang="en-ID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D7F91DE8-AA2C-38C5-6FB2-B79F87786912}"/>
              </a:ext>
            </a:extLst>
          </p:cNvPr>
          <p:cNvGrpSpPr/>
          <p:nvPr/>
        </p:nvGrpSpPr>
        <p:grpSpPr>
          <a:xfrm>
            <a:off x="1261702" y="2510139"/>
            <a:ext cx="8734578" cy="399362"/>
            <a:chOff x="1261702" y="2872089"/>
            <a:chExt cx="8734578" cy="39936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73CFF124-ECD7-417D-0A71-24A652D9E0B2}"/>
                </a:ext>
              </a:extLst>
            </p:cNvPr>
            <p:cNvSpPr txBox="1"/>
            <p:nvPr/>
          </p:nvSpPr>
          <p:spPr>
            <a:xfrm flipH="1">
              <a:off x="5245353" y="2872089"/>
              <a:ext cx="56650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30</a:t>
              </a:r>
              <a:endParaRPr lang="en-ID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66766A25-E042-40AC-427E-D3BE38232B25}"/>
                </a:ext>
              </a:extLst>
            </p:cNvPr>
            <p:cNvSpPr txBox="1"/>
            <p:nvPr/>
          </p:nvSpPr>
          <p:spPr>
            <a:xfrm flipH="1">
              <a:off x="3233589" y="2872089"/>
              <a:ext cx="45279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cs typeface="Times New Roman" panose="02020603050405020304" pitchFamily="18" charset="0"/>
                </a:rPr>
                <a:t>15</a:t>
              </a:r>
              <a:endParaRPr lang="en-ID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8CE826E6-80A7-1E21-0A06-8B73CC459669}"/>
                </a:ext>
              </a:extLst>
            </p:cNvPr>
            <p:cNvSpPr txBox="1"/>
            <p:nvPr/>
          </p:nvSpPr>
          <p:spPr>
            <a:xfrm flipH="1">
              <a:off x="1261702" y="2902119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0</a:t>
              </a:r>
              <a:endParaRPr lang="en-ID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F6F58F27-D646-0B0A-AE0F-3CDEA494FBDF}"/>
                </a:ext>
              </a:extLst>
            </p:cNvPr>
            <p:cNvSpPr txBox="1"/>
            <p:nvPr/>
          </p:nvSpPr>
          <p:spPr>
            <a:xfrm flipH="1">
              <a:off x="7332726" y="2872089"/>
              <a:ext cx="45279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45</a:t>
              </a:r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3A61B87F-4A39-0D4B-3DF3-6EDC668E2F8B}"/>
                </a:ext>
              </a:extLst>
            </p:cNvPr>
            <p:cNvSpPr txBox="1"/>
            <p:nvPr/>
          </p:nvSpPr>
          <p:spPr>
            <a:xfrm flipH="1">
              <a:off x="9204181" y="2902119"/>
              <a:ext cx="7920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60 km</a:t>
              </a:r>
              <a:endParaRPr lang="en-ID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507CE9C4-90DA-0741-440E-8954C45F2B05}"/>
                  </a:ext>
                </a:extLst>
              </p:cNvPr>
              <p:cNvSpPr txBox="1"/>
              <p:nvPr/>
            </p:nvSpPr>
            <p:spPr>
              <a:xfrm>
                <a:off x="274097" y="2862083"/>
                <a:ext cx="11536903" cy="32778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ID" sz="2300" dirty="0" err="1"/>
                  <a:t>Satuan</a:t>
                </a:r>
                <a:r>
                  <a:rPr lang="en-ID" sz="2300" dirty="0"/>
                  <a:t> cm pada </a:t>
                </a:r>
                <a:r>
                  <a:rPr lang="en-ID" sz="2300" dirty="0" err="1"/>
                  <a:t>gambar</a:t>
                </a:r>
                <a:r>
                  <a:rPr lang="en-ID" sz="2300" dirty="0"/>
                  <a:t> </a:t>
                </a:r>
                <a:r>
                  <a:rPr lang="en-ID" sz="2300" dirty="0" err="1"/>
                  <a:t>menunjukkan</a:t>
                </a:r>
                <a:r>
                  <a:rPr lang="en-ID" sz="2300" dirty="0"/>
                  <a:t> </a:t>
                </a:r>
                <a:r>
                  <a:rPr lang="en-ID" sz="2300" dirty="0" err="1"/>
                  <a:t>jarak</a:t>
                </a:r>
                <a:r>
                  <a:rPr lang="en-ID" sz="2300" dirty="0"/>
                  <a:t> pada </a:t>
                </a:r>
                <a:r>
                  <a:rPr lang="en-ID" sz="2300" dirty="0" err="1"/>
                  <a:t>peta</a:t>
                </a:r>
                <a:r>
                  <a:rPr lang="en-ID" sz="2300" dirty="0"/>
                  <a:t>, </a:t>
                </a:r>
                <a:r>
                  <a:rPr lang="en-ID" sz="2300" dirty="0" err="1"/>
                  <a:t>sedangkan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satuan</a:t>
                </a:r>
                <a:r>
                  <a:rPr lang="en-ID" sz="2300" dirty="0"/>
                  <a:t> km </a:t>
                </a:r>
                <a:r>
                  <a:rPr lang="en-ID" sz="2300" dirty="0" err="1"/>
                  <a:t>menunjukkan</a:t>
                </a:r>
                <a:r>
                  <a:rPr lang="en-ID" sz="2300" dirty="0"/>
                  <a:t> </a:t>
                </a:r>
                <a:r>
                  <a:rPr lang="en-ID" sz="2300" dirty="0" err="1"/>
                  <a:t>jarak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sebenarnya</a:t>
                </a:r>
                <a:r>
                  <a:rPr lang="en-ID" sz="2300" dirty="0"/>
                  <a:t>. </a:t>
                </a:r>
                <a:r>
                  <a:rPr lang="en-ID" sz="2300" dirty="0" err="1"/>
                  <a:t>Menurut</a:t>
                </a:r>
                <a:r>
                  <a:rPr lang="en-ID" sz="2300" dirty="0"/>
                  <a:t> </a:t>
                </a:r>
                <a:r>
                  <a:rPr lang="en-ID" sz="2300" dirty="0" err="1"/>
                  <a:t>gambar</a:t>
                </a:r>
                <a:r>
                  <a:rPr lang="en-ID" sz="2300" dirty="0"/>
                  <a:t> </a:t>
                </a:r>
                <a:r>
                  <a:rPr lang="en-ID" sz="2300" dirty="0" err="1"/>
                  <a:t>tersebut</a:t>
                </a:r>
                <a:r>
                  <a:rPr lang="en-ID" sz="2300" dirty="0"/>
                  <a:t>, </a:t>
                </a:r>
                <a:r>
                  <a:rPr lang="en-ID" sz="2300" dirty="0" err="1"/>
                  <a:t>jarak</a:t>
                </a:r>
                <a:r>
                  <a:rPr lang="en-ID" sz="2300" dirty="0"/>
                  <a:t> 4 cm pada </a:t>
                </a:r>
                <a:r>
                  <a:rPr lang="en-ID" sz="2300" dirty="0" err="1"/>
                  <a:t>peta</a:t>
                </a:r>
                <a:r>
                  <a:rPr lang="en-ID" sz="2300" dirty="0"/>
                  <a:t> </a:t>
                </a:r>
                <a:r>
                  <a:rPr lang="en-ID" sz="2300" dirty="0" err="1"/>
                  <a:t>mewakili</a:t>
                </a:r>
                <a:r>
                  <a:rPr lang="en-ID" sz="2300" dirty="0"/>
                  <a:t> 60 km pada </a:t>
                </a:r>
                <a:r>
                  <a:rPr lang="en-ID" sz="2300" dirty="0" err="1"/>
                  <a:t>jarak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sebenarnya</a:t>
                </a:r>
                <a:r>
                  <a:rPr lang="en-ID" sz="2300" dirty="0"/>
                  <a:t>. Skala </a:t>
                </a:r>
                <a:r>
                  <a:rPr lang="en-ID" sz="2300" dirty="0" err="1"/>
                  <a:t>peta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sesuai</a:t>
                </a:r>
                <a:r>
                  <a:rPr lang="en-ID" sz="2300" dirty="0"/>
                  <a:t> </a:t>
                </a:r>
                <a:r>
                  <a:rPr lang="en-ID" sz="2300" dirty="0" err="1"/>
                  <a:t>gambar</a:t>
                </a:r>
                <a:r>
                  <a:rPr lang="en-ID" sz="2300" dirty="0"/>
                  <a:t> </a:t>
                </a:r>
                <a:r>
                  <a:rPr lang="en-ID" sz="2300" dirty="0" err="1"/>
                  <a:t>tersebut</a:t>
                </a:r>
                <a:r>
                  <a:rPr lang="en-ID" sz="2300" dirty="0"/>
                  <a:t> </a:t>
                </a:r>
                <a:r>
                  <a:rPr lang="en-ID" sz="2300" dirty="0" err="1"/>
                  <a:t>dapat</a:t>
                </a:r>
                <a:r>
                  <a:rPr lang="en-ID" sz="2300" dirty="0"/>
                  <a:t> </a:t>
                </a:r>
                <a:r>
                  <a:rPr lang="en-ID" sz="2300" dirty="0" err="1"/>
                  <a:t>dinyatakan</a:t>
                </a:r>
                <a:r>
                  <a:rPr lang="en-ID" sz="2300" dirty="0"/>
                  <a:t> </a:t>
                </a:r>
                <a:r>
                  <a:rPr lang="en-ID" sz="2300" dirty="0" err="1"/>
                  <a:t>dalam</a:t>
                </a:r>
                <a:r>
                  <a:rPr lang="en-ID" sz="2300" dirty="0"/>
                  <a:t> </a:t>
                </a:r>
                <a:r>
                  <a:rPr lang="en-ID" sz="2300" dirty="0" err="1"/>
                  <a:t>bentuk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skala</a:t>
                </a:r>
                <a:r>
                  <a:rPr lang="en-ID" sz="2300" dirty="0"/>
                  <a:t> </a:t>
                </a:r>
                <a:r>
                  <a:rPr lang="en-ID" sz="2300" dirty="0" err="1"/>
                  <a:t>numerik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sebagai</a:t>
                </a:r>
                <a:r>
                  <a:rPr lang="en-ID" sz="2300" dirty="0"/>
                  <a:t> </a:t>
                </a:r>
                <a:r>
                  <a:rPr lang="en-ID" sz="2300" dirty="0" err="1"/>
                  <a:t>berikut</a:t>
                </a:r>
                <a:r>
                  <a:rPr lang="en-ID" sz="2300" dirty="0"/>
                  <a:t>. </a:t>
                </a:r>
              </a:p>
              <a:p>
                <a:pPr algn="just"/>
                <a:r>
                  <a:rPr lang="en-ID" sz="2300" dirty="0"/>
                  <a:t>Skala </a:t>
                </a:r>
                <a:r>
                  <a:rPr lang="en-ID" sz="2300" dirty="0" err="1"/>
                  <a:t>peta</a:t>
                </a:r>
                <a:r>
                  <a:rPr lang="en-ID" sz="2300" dirty="0"/>
                  <a:t> 	</a:t>
                </a:r>
                <a14:m>
                  <m:oMath xmlns:m="http://schemas.openxmlformats.org/officeDocument/2006/math">
                    <m:r>
                      <a:rPr lang="en-ID" sz="23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300" dirty="0"/>
                  <a:t> </a:t>
                </a:r>
                <a:r>
                  <a:rPr lang="en-ID" sz="2300" dirty="0" err="1"/>
                  <a:t>jarak</a:t>
                </a:r>
                <a:r>
                  <a:rPr lang="en-ID" sz="2300" dirty="0"/>
                  <a:t> pada </a:t>
                </a:r>
                <a:r>
                  <a:rPr lang="en-ID" sz="2300" dirty="0" err="1"/>
                  <a:t>peta</a:t>
                </a:r>
                <a:r>
                  <a:rPr lang="en-ID" sz="2300" dirty="0"/>
                  <a:t> : </a:t>
                </a:r>
                <a:r>
                  <a:rPr lang="en-ID" sz="2300" dirty="0" err="1"/>
                  <a:t>jarak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sebenarnya</a:t>
                </a:r>
                <a:r>
                  <a:rPr lang="en-ID" sz="2300" dirty="0"/>
                  <a:t> </a:t>
                </a:r>
              </a:p>
              <a:p>
                <a:pPr algn="just"/>
                <a:r>
                  <a:rPr lang="en-ID" sz="2300" dirty="0"/>
                  <a:t>		</a:t>
                </a:r>
                <a14:m>
                  <m:oMath xmlns:m="http://schemas.openxmlformats.org/officeDocument/2006/math">
                    <m:r>
                      <a:rPr lang="en-ID" sz="23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ID" sz="2300" dirty="0"/>
                  <a:t>4 cm : 60 km </a:t>
                </a:r>
              </a:p>
              <a:p>
                <a:pPr algn="just"/>
                <a:r>
                  <a:rPr lang="en-ID" sz="2300" dirty="0"/>
                  <a:t>		</a:t>
                </a:r>
                <a14:m>
                  <m:oMath xmlns:m="http://schemas.openxmlformats.org/officeDocument/2006/math">
                    <m:r>
                      <a:rPr lang="en-ID" sz="23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300" dirty="0"/>
                  <a:t> 4 cm : 6.000.000 cm </a:t>
                </a:r>
              </a:p>
              <a:p>
                <a:pPr algn="just"/>
                <a:r>
                  <a:rPr lang="en-ID" sz="2300" dirty="0"/>
                  <a:t>		</a:t>
                </a:r>
                <a14:m>
                  <m:oMath xmlns:m="http://schemas.openxmlformats.org/officeDocument/2006/math">
                    <m:r>
                      <a:rPr lang="en-ID" sz="23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300" dirty="0"/>
                  <a:t> 4 : 6.000.000 </a:t>
                </a:r>
              </a:p>
              <a:p>
                <a:pPr algn="just"/>
                <a:r>
                  <a:rPr lang="en-ID" sz="2300" dirty="0"/>
                  <a:t>		</a:t>
                </a:r>
                <a14:m>
                  <m:oMath xmlns:m="http://schemas.openxmlformats.org/officeDocument/2006/math">
                    <m:r>
                      <a:rPr lang="en-ID" sz="23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300" dirty="0"/>
                  <a:t> 1 : 1.500.000.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07CE9C4-90DA-0741-440E-8954C45F2B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97" y="2862083"/>
                <a:ext cx="11536903" cy="3277820"/>
              </a:xfrm>
              <a:prstGeom prst="rect">
                <a:avLst/>
              </a:prstGeom>
              <a:blipFill>
                <a:blip r:embed="rId2"/>
                <a:stretch>
                  <a:fillRect l="-792" t="-1490" r="-740" b="-3352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4404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31881" y="1350067"/>
                <a:ext cx="11643807" cy="2869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Ukuran pada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atau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peta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ditentukan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sebagai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berikut</a:t>
                </a:r>
                <a:r>
                  <a:rPr lang="en-ID" sz="2400" dirty="0"/>
                  <a:t>. 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Skala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/</a:t>
                </a:r>
                <a:r>
                  <a:rPr lang="en-ID" sz="2400" dirty="0" err="1"/>
                  <a:t>peta</a:t>
                </a:r>
                <a:r>
                  <a:rPr lang="en-ID" sz="2400" dirty="0"/>
                  <a:t> 	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ukuran</a:t>
                </a:r>
                <a:r>
                  <a:rPr lang="en-ID" sz="2400" dirty="0"/>
                  <a:t> pada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/</a:t>
                </a:r>
                <a:r>
                  <a:rPr lang="en-ID" sz="2400" dirty="0" err="1"/>
                  <a:t>peta</a:t>
                </a:r>
                <a:r>
                  <a:rPr lang="en-ID" sz="2400" dirty="0"/>
                  <a:t> : </a:t>
                </a:r>
                <a:r>
                  <a:rPr lang="en-ID" sz="2400" dirty="0" err="1"/>
                  <a:t>ukuran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sebenarnya</a:t>
                </a:r>
                <a:r>
                  <a:rPr lang="en-ID" sz="2400" dirty="0"/>
                  <a:t> 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Skala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/</a:t>
                </a:r>
                <a:r>
                  <a:rPr lang="en-ID" sz="2400" dirty="0" err="1"/>
                  <a:t>peta</a:t>
                </a:r>
                <a:r>
                  <a:rPr lang="en-ID" sz="2400" dirty="0"/>
                  <a:t> 	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pada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denah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peta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sebenarnya</m:t>
                        </m:r>
                      </m:den>
                    </m:f>
                  </m:oMath>
                </a14:m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skala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denah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peta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ID" sz="2400" dirty="0"/>
                  <a:t> 	</a:t>
                </a:r>
                <a14:m>
                  <m:oMath xmlns:m="http://schemas.openxmlformats.org/officeDocument/2006/math">
                    <m:r>
                      <a:rPr lang="en-ID" sz="240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pada</m:t>
                        </m:r>
                        <m: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denah</m:t>
                        </m:r>
                        <m: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peta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sebenarnya</m:t>
                        </m:r>
                      </m:den>
                    </m:f>
                  </m:oMath>
                </a14:m>
                <a:endParaRPr lang="en-ID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81" y="1350067"/>
                <a:ext cx="11643807" cy="2869055"/>
              </a:xfrm>
              <a:prstGeom prst="rect">
                <a:avLst/>
              </a:prstGeom>
              <a:blipFill>
                <a:blip r:embed="rId2"/>
                <a:stretch>
                  <a:fillRect l="-8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9013EE3C-367D-4F33-AE36-D241833D3E7D}"/>
              </a:ext>
            </a:extLst>
          </p:cNvPr>
          <p:cNvGrpSpPr/>
          <p:nvPr/>
        </p:nvGrpSpPr>
        <p:grpSpPr>
          <a:xfrm>
            <a:off x="131881" y="155678"/>
            <a:ext cx="5023768" cy="953252"/>
            <a:chOff x="131881" y="396815"/>
            <a:chExt cx="5023768" cy="9532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81" y="396815"/>
              <a:ext cx="4923198" cy="95325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9EAB025C-BF81-45A5-979D-4FE31D6C0098}"/>
                </a:ext>
              </a:extLst>
            </p:cNvPr>
            <p:cNvSpPr txBox="1"/>
            <p:nvPr/>
          </p:nvSpPr>
          <p:spPr>
            <a:xfrm>
              <a:off x="425969" y="685411"/>
              <a:ext cx="47296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Ukuran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pada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Denah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atau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Peta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C78A73E-9F24-06DB-DDFC-018CDADF6B73}"/>
              </a:ext>
            </a:extLst>
          </p:cNvPr>
          <p:cNvGrpSpPr/>
          <p:nvPr/>
        </p:nvGrpSpPr>
        <p:grpSpPr>
          <a:xfrm>
            <a:off x="1321663" y="4625104"/>
            <a:ext cx="9381929" cy="684200"/>
            <a:chOff x="5478321" y="2983724"/>
            <a:chExt cx="1668416" cy="108802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2CE19DE1-74DF-257F-E6B7-4E50ED85B056}"/>
                </a:ext>
              </a:extLst>
            </p:cNvPr>
            <p:cNvSpPr/>
            <p:nvPr/>
          </p:nvSpPr>
          <p:spPr>
            <a:xfrm>
              <a:off x="5478321" y="3105046"/>
              <a:ext cx="1584713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xmlns="" id="{54225CA7-C3BE-1189-F96B-E4E35ECA0244}"/>
                    </a:ext>
                  </a:extLst>
                </p:cNvPr>
                <p:cNvSpPr txBox="1"/>
                <p:nvPr/>
              </p:nvSpPr>
              <p:spPr>
                <a:xfrm>
                  <a:off x="5507974" y="2983724"/>
                  <a:ext cx="1638763" cy="9352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just">
                    <a:lnSpc>
                      <a:spcPct val="150000"/>
                    </a:lnSpc>
                    <a:defRPr/>
                  </a:pPr>
                  <a:r>
                    <a:rPr lang="en-ID" sz="2400" dirty="0" err="1"/>
                    <a:t>Ukuran</a:t>
                  </a:r>
                  <a:r>
                    <a:rPr lang="en-ID" sz="2400" dirty="0"/>
                    <a:t> pada </a:t>
                  </a:r>
                  <a:r>
                    <a:rPr lang="en-ID" sz="2400" dirty="0" err="1"/>
                    <a:t>denah</a:t>
                  </a:r>
                  <a:r>
                    <a:rPr lang="en-ID" sz="2400" dirty="0"/>
                    <a:t>/</a:t>
                  </a:r>
                  <a:r>
                    <a:rPr lang="en-ID" sz="2400" dirty="0" err="1"/>
                    <a:t>peta</a:t>
                  </a:r>
                  <a:r>
                    <a:rPr lang="en-ID" sz="2400" dirty="0"/>
                    <a:t> </a:t>
                  </a:r>
                  <a14:m>
                    <m:oMath xmlns:m="http://schemas.openxmlformats.org/officeDocument/2006/math">
                      <m:r>
                        <a:rPr lang="en-ID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ID" sz="2400" dirty="0"/>
                    <a:t> </a:t>
                  </a:r>
                  <a:r>
                    <a:rPr lang="en-ID" sz="2400" dirty="0" err="1"/>
                    <a:t>skala</a:t>
                  </a:r>
                  <a:r>
                    <a:rPr lang="en-ID" sz="2400" dirty="0"/>
                    <a:t> </a:t>
                  </a:r>
                  <a:r>
                    <a:rPr lang="en-ID" sz="2400" dirty="0" err="1"/>
                    <a:t>denah</a:t>
                  </a:r>
                  <a:r>
                    <a:rPr lang="en-ID" sz="2400" dirty="0"/>
                    <a:t>/peta </a:t>
                  </a:r>
                  <a14:m>
                    <m:oMath xmlns:m="http://schemas.openxmlformats.org/officeDocument/2006/math">
                      <m:r>
                        <a:rPr lang="en-ID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ID" sz="2400" dirty="0"/>
                    <a:t> </a:t>
                  </a:r>
                  <a:r>
                    <a:rPr lang="en-ID" sz="2400" dirty="0" err="1"/>
                    <a:t>ukuran</a:t>
                  </a:r>
                  <a:r>
                    <a:rPr lang="en-ID" sz="2400" dirty="0"/>
                    <a:t> </a:t>
                  </a:r>
                  <a:r>
                    <a:rPr lang="en-ID" sz="2400" dirty="0" err="1"/>
                    <a:t>sebenarnya</a:t>
                  </a:r>
                  <a:endParaRPr lang="en-ID" sz="2300"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54225CA7-C3BE-1189-F96B-E4E35ECA02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7974" y="2983724"/>
                  <a:ext cx="1638763" cy="935221"/>
                </a:xfrm>
                <a:prstGeom prst="rect">
                  <a:avLst/>
                </a:prstGeom>
                <a:blipFill>
                  <a:blip r:embed="rId5"/>
                  <a:stretch>
                    <a:fillRect l="-992" b="-239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058212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31881" y="1350067"/>
                <a:ext cx="11643807" cy="2869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 err="1"/>
                  <a:t>Ukuran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sebenarnya</a:t>
                </a:r>
                <a:r>
                  <a:rPr lang="en-ID" sz="2400" dirty="0"/>
                  <a:t> pada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atau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peta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ditentukan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sebagai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berikut</a:t>
                </a:r>
                <a:r>
                  <a:rPr lang="en-ID" sz="2400" dirty="0"/>
                  <a:t>. 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Skala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/</a:t>
                </a:r>
                <a:r>
                  <a:rPr lang="en-ID" sz="2400" dirty="0" err="1"/>
                  <a:t>peta</a:t>
                </a:r>
                <a:r>
                  <a:rPr lang="en-ID" sz="2400" dirty="0"/>
                  <a:t> 	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ukuran</a:t>
                </a:r>
                <a:r>
                  <a:rPr lang="en-ID" sz="2400" dirty="0"/>
                  <a:t> pada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/</a:t>
                </a:r>
                <a:r>
                  <a:rPr lang="en-ID" sz="2400" dirty="0" err="1"/>
                  <a:t>peta</a:t>
                </a:r>
                <a:r>
                  <a:rPr lang="en-ID" sz="2400" dirty="0"/>
                  <a:t> : </a:t>
                </a:r>
                <a:r>
                  <a:rPr lang="en-ID" sz="2400" dirty="0" err="1"/>
                  <a:t>ukuran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sebenarnya</a:t>
                </a:r>
                <a:r>
                  <a:rPr lang="en-ID" sz="2400" dirty="0"/>
                  <a:t> 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Skala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/</a:t>
                </a:r>
                <a:r>
                  <a:rPr lang="en-ID" sz="2400" dirty="0" err="1"/>
                  <a:t>peta</a:t>
                </a:r>
                <a:r>
                  <a:rPr lang="en-ID" sz="2400" dirty="0"/>
                  <a:t> 	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pada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denah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peta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sebenarnya</m:t>
                        </m:r>
                      </m:den>
                    </m:f>
                  </m:oMath>
                </a14:m>
                <a:endParaRPr lang="en-US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skala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denah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peta</m:t>
                        </m:r>
                      </m:num>
                      <m:den>
                        <m:r>
                          <a:rPr lang="en-US" sz="2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ID" sz="2400" dirty="0"/>
                  <a:t> 	</a:t>
                </a:r>
                <a14:m>
                  <m:oMath xmlns:m="http://schemas.openxmlformats.org/officeDocument/2006/math">
                    <m:r>
                      <a:rPr lang="en-ID" sz="240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pada</m:t>
                        </m:r>
                        <m: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denah</m:t>
                        </m:r>
                        <m: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peta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ukuran</m:t>
                        </m:r>
                        <m: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sebenarnya</m:t>
                        </m:r>
                      </m:den>
                    </m:f>
                  </m:oMath>
                </a14:m>
                <a:endParaRPr lang="en-ID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81" y="1350067"/>
                <a:ext cx="11643807" cy="2869055"/>
              </a:xfrm>
              <a:prstGeom prst="rect">
                <a:avLst/>
              </a:prstGeom>
              <a:blipFill>
                <a:blip r:embed="rId2"/>
                <a:stretch>
                  <a:fillRect l="-8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0" y="259886"/>
            <a:ext cx="6769252" cy="96872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525379" y="596840"/>
            <a:ext cx="61687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5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Ukuran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S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ebenarnya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Denah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Peta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C78A73E-9F24-06DB-DDFC-018CDADF6B73}"/>
              </a:ext>
            </a:extLst>
          </p:cNvPr>
          <p:cNvGrpSpPr/>
          <p:nvPr/>
        </p:nvGrpSpPr>
        <p:grpSpPr>
          <a:xfrm>
            <a:off x="1262819" y="4668386"/>
            <a:ext cx="9381929" cy="705871"/>
            <a:chOff x="5478321" y="3105046"/>
            <a:chExt cx="1668416" cy="966703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2CE19DE1-74DF-257F-E6B7-4E50ED85B056}"/>
                </a:ext>
              </a:extLst>
            </p:cNvPr>
            <p:cNvSpPr/>
            <p:nvPr/>
          </p:nvSpPr>
          <p:spPr>
            <a:xfrm>
              <a:off x="5478321" y="3105046"/>
              <a:ext cx="1584713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xmlns="" id="{54225CA7-C3BE-1189-F96B-E4E35ECA0244}"/>
                    </a:ext>
                  </a:extLst>
                </p:cNvPr>
                <p:cNvSpPr txBox="1"/>
                <p:nvPr/>
              </p:nvSpPr>
              <p:spPr>
                <a:xfrm>
                  <a:off x="5507974" y="3105046"/>
                  <a:ext cx="1638763" cy="60467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just">
                    <a:lnSpc>
                      <a:spcPct val="150000"/>
                    </a:lnSpc>
                    <a:defRPr/>
                  </a:pPr>
                  <a:r>
                    <a:rPr lang="en-ID" sz="2400" dirty="0" err="1"/>
                    <a:t>Ukuran</a:t>
                  </a:r>
                  <a:r>
                    <a:rPr lang="en-ID" sz="2400" dirty="0"/>
                    <a:t> </a:t>
                  </a:r>
                  <a:r>
                    <a:rPr lang="en-ID" sz="2400" dirty="0" err="1"/>
                    <a:t>sebenarnya</a:t>
                  </a:r>
                  <a:r>
                    <a:rPr lang="en-ID" sz="2400" dirty="0"/>
                    <a:t> </a:t>
                  </a:r>
                  <a14:m>
                    <m:oMath xmlns:m="http://schemas.openxmlformats.org/officeDocument/2006/math">
                      <m:r>
                        <a:rPr lang="en-ID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ID" sz="2400" dirty="0"/>
                    <a:t> </a:t>
                  </a:r>
                  <a:r>
                    <a:rPr lang="en-ID" sz="2400" dirty="0" err="1"/>
                    <a:t>ukuran</a:t>
                  </a:r>
                  <a:r>
                    <a:rPr lang="en-ID" sz="2400" dirty="0"/>
                    <a:t> pada </a:t>
                  </a:r>
                  <a:r>
                    <a:rPr lang="en-ID" sz="2400" dirty="0" err="1"/>
                    <a:t>daerah</a:t>
                  </a:r>
                  <a:r>
                    <a:rPr lang="en-ID" sz="2400" dirty="0"/>
                    <a:t>/peta</a:t>
                  </a:r>
                  <a:r>
                    <a:rPr lang="en-ID" sz="2400" dirty="0"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ID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</m:oMath>
                  </a14:m>
                  <a:r>
                    <a:rPr lang="en-ID" sz="2400" dirty="0" err="1"/>
                    <a:t>skala</a:t>
                  </a:r>
                  <a:r>
                    <a:rPr lang="en-ID" sz="2400" dirty="0"/>
                    <a:t> </a:t>
                  </a:r>
                  <a:r>
                    <a:rPr lang="en-ID" sz="2400" dirty="0" err="1"/>
                    <a:t>denah</a:t>
                  </a:r>
                  <a:r>
                    <a:rPr lang="en-ID" sz="2400" dirty="0"/>
                    <a:t>/</a:t>
                  </a:r>
                  <a:r>
                    <a:rPr lang="en-ID" sz="2400" dirty="0" err="1"/>
                    <a:t>peta</a:t>
                  </a:r>
                  <a:endParaRPr lang="en-ID" sz="2300"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54225CA7-C3BE-1189-F96B-E4E35ECA02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7974" y="3105046"/>
                  <a:ext cx="1638763" cy="604674"/>
                </a:xfrm>
                <a:prstGeom prst="rect">
                  <a:avLst/>
                </a:prstGeom>
                <a:blipFill>
                  <a:blip r:embed="rId5"/>
                  <a:stretch>
                    <a:fillRect l="-1059" b="-652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741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37090" y="1173478"/>
                <a:ext cx="11117820" cy="47446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Skala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sebuah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rumah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1 : 40. Pak Sandy </a:t>
                </a:r>
                <a:r>
                  <a:rPr lang="en-ID" sz="2400" dirty="0" err="1"/>
                  <a:t>mengukur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panjang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meteran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gulung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sehingga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didapatkan</a:t>
                </a:r>
                <a:r>
                  <a:rPr lang="en-ID" sz="2400" dirty="0"/>
                  <a:t> 15 meter. </a:t>
                </a:r>
                <a:r>
                  <a:rPr lang="en-ID" sz="2400" dirty="0" err="1"/>
                  <a:t>Berapa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panjang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lahan</a:t>
                </a:r>
                <a:r>
                  <a:rPr lang="en-ID" sz="2400" dirty="0"/>
                  <a:t> pada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?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b="1" dirty="0"/>
                  <a:t>Jawab: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Skala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 : 40.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Panjang </a:t>
                </a:r>
                <a:r>
                  <a:rPr lang="en-ID" sz="2400" dirty="0" err="1"/>
                  <a:t>lahan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sebenarnya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15 m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1.500 cm.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Panjang </a:t>
                </a:r>
                <a:r>
                  <a:rPr lang="en-ID" sz="2400" dirty="0" err="1"/>
                  <a:t>lahan</a:t>
                </a:r>
                <a:r>
                  <a:rPr lang="en-ID" sz="2400" dirty="0"/>
                  <a:t> pada </a:t>
                </a:r>
                <a:r>
                  <a:rPr lang="en-ID" sz="2400" dirty="0" err="1"/>
                  <a:t>denah</a:t>
                </a:r>
                <a:r>
                  <a:rPr lang="en-ID" sz="2400" dirty="0"/>
                  <a:t> 	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panjang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sebenarnya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skala</a:t>
                </a:r>
                <a:r>
                  <a:rPr lang="en-ID" sz="2400" dirty="0"/>
                  <a:t>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>
                    <a:ea typeface="Cambria Math" panose="02040503050406030204" pitchFamily="18" charset="0"/>
                  </a:rPr>
                  <a:t>				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1.500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40</m:t>
                        </m:r>
                      </m:den>
                    </m:f>
                  </m:oMath>
                </a14:m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>
                    <a:ea typeface="Cambria Math" panose="02040503050406030204" pitchFamily="18" charset="0"/>
                  </a:rPr>
                  <a:t>				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37,5 cm.</a:t>
                </a:r>
                <a:endParaRPr kumimoji="0" lang="en-ID" sz="240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090" y="1173478"/>
                <a:ext cx="11117820" cy="4744632"/>
              </a:xfrm>
              <a:prstGeom prst="rect">
                <a:avLst/>
              </a:prstGeom>
              <a:blipFill>
                <a:blip r:embed="rId2"/>
                <a:stretch>
                  <a:fillRect l="-822" r="-877" b="-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241540"/>
            <a:ext cx="1693150" cy="872808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6144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FC8BA112-2081-474D-AA9D-671B878538B8}"/>
              </a:ext>
            </a:extLst>
          </p:cNvPr>
          <p:cNvGrpSpPr/>
          <p:nvPr/>
        </p:nvGrpSpPr>
        <p:grpSpPr>
          <a:xfrm>
            <a:off x="187301" y="206120"/>
            <a:ext cx="5192569" cy="1264073"/>
            <a:chOff x="377109" y="256187"/>
            <a:chExt cx="5192569" cy="1264073"/>
          </a:xfrm>
        </p:grpSpPr>
        <p:sp>
          <p:nvSpPr>
            <p:cNvPr id="15" name="Diagonal Stripe 14">
              <a:extLst>
                <a:ext uri="{FF2B5EF4-FFF2-40B4-BE49-F238E27FC236}">
                  <a16:creationId xmlns:a16="http://schemas.microsoft.com/office/drawing/2014/main" xmlns="" id="{BD0A30BA-2ECA-44DC-96DA-9FF49C5214FA}"/>
                </a:ext>
              </a:extLst>
            </p:cNvPr>
            <p:cNvSpPr/>
            <p:nvPr/>
          </p:nvSpPr>
          <p:spPr>
            <a:xfrm>
              <a:off x="377109" y="427470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ACE2C210-0931-463C-8182-E30EBBAE1EFC}"/>
                </a:ext>
              </a:extLst>
            </p:cNvPr>
            <p:cNvGrpSpPr/>
            <p:nvPr/>
          </p:nvGrpSpPr>
          <p:grpSpPr>
            <a:xfrm>
              <a:off x="389110" y="256187"/>
              <a:ext cx="5180568" cy="697584"/>
              <a:chOff x="452487" y="367645"/>
              <a:chExt cx="5180568" cy="697584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9FBE807D-E9D3-4BC6-8CEE-42450EE18DE5}"/>
                  </a:ext>
                </a:extLst>
              </p:cNvPr>
              <p:cNvSpPr txBox="1"/>
              <p:nvPr/>
            </p:nvSpPr>
            <p:spPr>
              <a:xfrm>
                <a:off x="1312320" y="466287"/>
                <a:ext cx="4320735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anose="020B0A04020102020204" pitchFamily="34" charset="0"/>
                  </a:rPr>
                  <a:t>Perbandingan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anose="020B0A04020102020204" pitchFamily="34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anose="020B0A04020102020204" pitchFamily="34" charset="0"/>
                  </a:rPr>
                  <a:t>Senilai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endParaRPr>
              </a:p>
            </p:txBody>
          </p:sp>
          <p:sp>
            <p:nvSpPr>
              <p:cNvPr id="4" name="Flowchart: Delay 3">
                <a:extLst>
                  <a:ext uri="{FF2B5EF4-FFF2-40B4-BE49-F238E27FC236}">
                    <a16:creationId xmlns:a16="http://schemas.microsoft.com/office/drawing/2014/main" xmlns="" id="{49CC3B85-BBF4-4902-9108-F22D2CE0EED2}"/>
                  </a:ext>
                </a:extLst>
              </p:cNvPr>
              <p:cNvSpPr/>
              <p:nvPr/>
            </p:nvSpPr>
            <p:spPr>
              <a:xfrm>
                <a:off x="452487" y="367645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5400" dirty="0">
                    <a:solidFill>
                      <a:prstClr val="white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E</a:t>
                </a:r>
                <a:endPara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9A0F7CCD-64B0-AA27-C77E-B3AFF4ADF768}"/>
              </a:ext>
            </a:extLst>
          </p:cNvPr>
          <p:cNvGrpSpPr/>
          <p:nvPr/>
        </p:nvGrpSpPr>
        <p:grpSpPr>
          <a:xfrm>
            <a:off x="735142" y="1046863"/>
            <a:ext cx="10721715" cy="931272"/>
            <a:chOff x="102533" y="259886"/>
            <a:chExt cx="4964767" cy="109018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833EC02D-F346-4B05-D1A2-87C644133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533" y="259886"/>
              <a:ext cx="4964767" cy="109018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9F1263BD-C113-17D6-6588-D407AA62CB12}"/>
                </a:ext>
              </a:extLst>
            </p:cNvPr>
            <p:cNvSpPr txBox="1"/>
            <p:nvPr/>
          </p:nvSpPr>
          <p:spPr>
            <a:xfrm>
              <a:off x="399695" y="574143"/>
              <a:ext cx="43997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Menyelesaikan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Perbandingan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Senilai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Mengubah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Ukuran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Satuan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1EFA476-A0C4-E5C1-B748-47CB90028663}"/>
              </a:ext>
            </a:extLst>
          </p:cNvPr>
          <p:cNvSpPr txBox="1"/>
          <p:nvPr/>
        </p:nvSpPr>
        <p:spPr>
          <a:xfrm>
            <a:off x="333497" y="2084687"/>
            <a:ext cx="10294246" cy="160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000" dirty="0" err="1"/>
              <a:t>Penyelesaian</a:t>
            </a:r>
            <a:r>
              <a:rPr lang="en-ID" sz="2000" dirty="0"/>
              <a:t> </a:t>
            </a:r>
            <a:r>
              <a:rPr lang="en-ID" sz="2000" dirty="0" err="1"/>
              <a:t>perbandingan</a:t>
            </a:r>
            <a:r>
              <a:rPr lang="en-ID" sz="2000" dirty="0"/>
              <a:t> </a:t>
            </a:r>
            <a:r>
              <a:rPr lang="en-ID" sz="2000" dirty="0" err="1"/>
              <a:t>senilai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mengubah</a:t>
            </a:r>
            <a:r>
              <a:rPr lang="en-ID" sz="2000" dirty="0"/>
              <a:t> </a:t>
            </a:r>
            <a:r>
              <a:rPr lang="en-ID" sz="2000" dirty="0" err="1"/>
              <a:t>ukuran</a:t>
            </a:r>
            <a:r>
              <a:rPr lang="en-ID" sz="2000" dirty="0"/>
              <a:t> </a:t>
            </a:r>
            <a:r>
              <a:rPr lang="en-ID" sz="2000" dirty="0" err="1"/>
              <a:t>satuan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menentukan</a:t>
            </a:r>
            <a:r>
              <a:rPr lang="en-ID" sz="2000" dirty="0"/>
              <a:t> </a:t>
            </a:r>
            <a:r>
              <a:rPr lang="en-ID" sz="2000" dirty="0" err="1"/>
              <a:t>pasangan</a:t>
            </a:r>
            <a:r>
              <a:rPr lang="en-ID" sz="2000" dirty="0"/>
              <a:t> 1 </a:t>
            </a:r>
            <a:r>
              <a:rPr lang="en-ID" sz="2000" dirty="0" err="1"/>
              <a:t>satuan</a:t>
            </a:r>
            <a:r>
              <a:rPr lang="en-ID" sz="2000" dirty="0"/>
              <a:t>. </a:t>
            </a:r>
            <a:r>
              <a:rPr lang="en-ID" sz="2000" dirty="0" err="1"/>
              <a:t>Perhatikan</a:t>
            </a:r>
            <a:r>
              <a:rPr lang="en-ID" sz="2000" dirty="0"/>
              <a:t> </a:t>
            </a:r>
            <a:r>
              <a:rPr lang="en-ID" sz="2000" dirty="0" err="1"/>
              <a:t>alur</a:t>
            </a:r>
            <a:r>
              <a:rPr lang="en-ID" sz="2000" dirty="0"/>
              <a:t> </a:t>
            </a:r>
            <a:r>
              <a:rPr lang="en-ID" sz="2000" dirty="0" err="1"/>
              <a:t>berikut</a:t>
            </a:r>
            <a:r>
              <a:rPr lang="en-ID" sz="2400" dirty="0"/>
              <a:t>. </a:t>
            </a:r>
          </a:p>
          <a:p>
            <a:pPr algn="just">
              <a:lnSpc>
                <a:spcPct val="150000"/>
              </a:lnSpc>
            </a:pPr>
            <a:endParaRPr lang="en-ID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6B461F04-8DA6-96D3-3E9D-9149165186AE}"/>
                  </a:ext>
                </a:extLst>
              </p:cNvPr>
              <p:cNvSpPr txBox="1"/>
              <p:nvPr/>
            </p:nvSpPr>
            <p:spPr>
              <a:xfrm>
                <a:off x="519097" y="4902533"/>
                <a:ext cx="10359399" cy="11635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000" dirty="0" err="1"/>
                  <a:t>Berdasarkan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alur</a:t>
                </a:r>
                <a:r>
                  <a:rPr lang="en-ID" sz="2000" dirty="0"/>
                  <a:t> </a:t>
                </a:r>
                <a:r>
                  <a:rPr lang="en-ID" sz="2000" dirty="0" err="1"/>
                  <a:t>tersebut</a:t>
                </a:r>
                <a:r>
                  <a:rPr lang="en-ID" sz="2000" dirty="0"/>
                  <a:t>, </a:t>
                </a:r>
                <a:r>
                  <a:rPr lang="en-ID" sz="2000" i="1" dirty="0"/>
                  <a:t>a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satuan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diubah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menjadi</a:t>
                </a:r>
                <a:r>
                  <a:rPr lang="en-ID" sz="2000" dirty="0"/>
                  <a:t> 1 </a:t>
                </a:r>
                <a:r>
                  <a:rPr lang="en-ID" sz="2000" dirty="0" err="1"/>
                  <a:t>satuan</a:t>
                </a:r>
                <a:r>
                  <a:rPr lang="en-ID" sz="2000" dirty="0"/>
                  <a:t>, </a:t>
                </a:r>
                <a:r>
                  <a:rPr lang="en-ID" sz="2000" dirty="0" err="1"/>
                  <a:t>kemudian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dijadikan</a:t>
                </a:r>
                <a:r>
                  <a:rPr lang="en-ID" sz="2000" dirty="0"/>
                  <a:t> </a:t>
                </a:r>
                <a:r>
                  <a:rPr lang="en-ID" sz="2000" i="1" dirty="0"/>
                  <a:t>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satuan</a:t>
                </a:r>
                <a:r>
                  <a:rPr lang="en-ID" sz="2000" dirty="0"/>
                  <a:t>. </a:t>
                </a:r>
                <a:r>
                  <a:rPr lang="en-ID" sz="2000" dirty="0" err="1"/>
                  <a:t>Pasangan</a:t>
                </a:r>
                <a:r>
                  <a:rPr lang="en-ID" sz="2000" dirty="0"/>
                  <a:t> </a:t>
                </a:r>
                <a:r>
                  <a:rPr lang="en-ID" sz="2000" i="1" dirty="0"/>
                  <a:t>a</a:t>
                </a:r>
                <a:r>
                  <a:rPr lang="en-ID" sz="2000" dirty="0"/>
                  <a:t> </a:t>
                </a:r>
                <a:r>
                  <a:rPr lang="en-ID" sz="2000" dirty="0" err="1"/>
                  <a:t>akan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berubah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dari</a:t>
                </a:r>
                <a:r>
                  <a:rPr lang="en-ID" sz="2000" dirty="0"/>
                  <a:t> </a:t>
                </a:r>
                <a:r>
                  <a:rPr lang="en-ID" sz="2000" i="1" dirty="0"/>
                  <a:t>b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menjadi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ID" sz="2000" dirty="0"/>
                  <a:t>, </a:t>
                </a:r>
                <a:r>
                  <a:rPr lang="en-ID" sz="2000" dirty="0" err="1"/>
                  <a:t>kemudian</a:t>
                </a:r>
                <a:r>
                  <a:rPr lang="en-ID" sz="2000" dirty="0"/>
                  <a:t> </a:t>
                </a:r>
                <a:r>
                  <a:rPr lang="en-ID" sz="2000" i="1" dirty="0"/>
                  <a:t>n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0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i="1" dirty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ID" sz="2000" dirty="0"/>
                  <a:t>.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B461F04-8DA6-96D3-3E9D-914916518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097" y="4902533"/>
                <a:ext cx="10359399" cy="1163524"/>
              </a:xfrm>
              <a:prstGeom prst="rect">
                <a:avLst/>
              </a:prstGeom>
              <a:blipFill>
                <a:blip r:embed="rId4"/>
                <a:stretch>
                  <a:fillRect l="-588" r="-588" b="-31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xmlns="" id="{DE0C21C1-C075-1805-04AA-AE9A2B21370A}"/>
              </a:ext>
            </a:extLst>
          </p:cNvPr>
          <p:cNvCxnSpPr>
            <a:cxnSpLocks/>
          </p:cNvCxnSpPr>
          <p:nvPr/>
        </p:nvCxnSpPr>
        <p:spPr>
          <a:xfrm>
            <a:off x="6025510" y="3805009"/>
            <a:ext cx="0" cy="254199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6762800F-6C2A-4E45-9755-4E1D468F80AB}"/>
              </a:ext>
            </a:extLst>
          </p:cNvPr>
          <p:cNvGrpSpPr/>
          <p:nvPr/>
        </p:nvGrpSpPr>
        <p:grpSpPr>
          <a:xfrm>
            <a:off x="4414877" y="3182009"/>
            <a:ext cx="3221266" cy="602652"/>
            <a:chOff x="4485367" y="3140234"/>
            <a:chExt cx="3221266" cy="6026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xmlns="" id="{759BB224-BF8B-871D-A49A-923DA488D35A}"/>
                </a:ext>
              </a:extLst>
            </p:cNvPr>
            <p:cNvSpPr/>
            <p:nvPr/>
          </p:nvSpPr>
          <p:spPr>
            <a:xfrm>
              <a:off x="4485367" y="3140234"/>
              <a:ext cx="3149010" cy="602652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sz="24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8B7B2517-8565-49D8-A57C-16836DA06D0E}"/>
                </a:ext>
              </a:extLst>
            </p:cNvPr>
            <p:cNvSpPr/>
            <p:nvPr/>
          </p:nvSpPr>
          <p:spPr>
            <a:xfrm>
              <a:off x="4485367" y="3244334"/>
              <a:ext cx="32212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D" i="1" dirty="0"/>
                <a:t>a</a:t>
              </a:r>
              <a:r>
                <a:rPr lang="en-ID" dirty="0"/>
                <a:t> </a:t>
              </a:r>
              <a:r>
                <a:rPr lang="en-ID" dirty="0" err="1"/>
                <a:t>satuan</a:t>
              </a:r>
              <a:r>
                <a:rPr lang="en-ID" dirty="0"/>
                <a:t> </a:t>
              </a:r>
              <a:r>
                <a:rPr lang="en-ID" dirty="0" err="1"/>
                <a:t>berpasangan</a:t>
              </a:r>
              <a:r>
                <a:rPr lang="en-ID" dirty="0"/>
                <a:t> </a:t>
              </a:r>
              <a:r>
                <a:rPr lang="en-ID" dirty="0" err="1"/>
                <a:t>dengan</a:t>
              </a:r>
              <a:r>
                <a:rPr lang="en-ID" dirty="0"/>
                <a:t> </a:t>
              </a:r>
              <a:r>
                <a:rPr lang="en-ID" i="1" dirty="0"/>
                <a:t>b</a:t>
              </a:r>
              <a:r>
                <a:rPr lang="en-ID" dirty="0"/>
                <a:t> </a:t>
              </a:r>
              <a:endParaRPr lang="en-US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E84BEE7F-73FE-4534-AC56-81E8742FC1D0}"/>
              </a:ext>
            </a:extLst>
          </p:cNvPr>
          <p:cNvGrpSpPr/>
          <p:nvPr/>
        </p:nvGrpSpPr>
        <p:grpSpPr>
          <a:xfrm>
            <a:off x="2894621" y="3996346"/>
            <a:ext cx="7108166" cy="694502"/>
            <a:chOff x="2342855" y="3912803"/>
            <a:chExt cx="8008649" cy="694502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xmlns="" id="{457245C0-C3A4-196D-B867-3F05B06D837D}"/>
                </a:ext>
              </a:extLst>
            </p:cNvPr>
            <p:cNvSpPr/>
            <p:nvPr/>
          </p:nvSpPr>
          <p:spPr>
            <a:xfrm>
              <a:off x="2342855" y="3986762"/>
              <a:ext cx="8008649" cy="62054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xmlns="" id="{647C25B4-FDFE-4129-90A9-123291220D12}"/>
                    </a:ext>
                  </a:extLst>
                </p:cNvPr>
                <p:cNvSpPr/>
                <p:nvPr/>
              </p:nvSpPr>
              <p:spPr>
                <a:xfrm>
                  <a:off x="2441419" y="3912803"/>
                  <a:ext cx="7778151" cy="64094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en-ID" dirty="0"/>
                    <a:t>1 </a:t>
                  </a:r>
                  <a:r>
                    <a:rPr lang="en-ID" dirty="0" err="1"/>
                    <a:t>satuan</a:t>
                  </a:r>
                  <a:r>
                    <a:rPr lang="en-ID" dirty="0"/>
                    <a:t> </a:t>
                  </a:r>
                  <a:r>
                    <a:rPr lang="en-ID" dirty="0" err="1"/>
                    <a:t>berpasangan</a:t>
                  </a:r>
                  <a:r>
                    <a:rPr lang="en-ID" dirty="0"/>
                    <a:t> </a:t>
                  </a:r>
                  <a:r>
                    <a:rPr lang="en-ID" dirty="0" err="1"/>
                    <a:t>dengan</a:t>
                  </a:r>
                  <a:r>
                    <a:rPr lang="en-ID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ID" i="1" dirty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ID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a14:m>
                  <a:r>
                    <a:rPr lang="en-ID" dirty="0"/>
                    <a:t> </a:t>
                  </a:r>
                  <a:r>
                    <a:rPr lang="en-ID" i="1" dirty="0"/>
                    <a:t>n</a:t>
                  </a:r>
                  <a:r>
                    <a:rPr lang="en-ID" dirty="0"/>
                    <a:t> </a:t>
                  </a:r>
                  <a:r>
                    <a:rPr lang="en-ID" dirty="0" err="1"/>
                    <a:t>satuan</a:t>
                  </a:r>
                  <a:r>
                    <a:rPr lang="en-ID" dirty="0"/>
                    <a:t> </a:t>
                  </a:r>
                  <a:r>
                    <a:rPr lang="en-ID" dirty="0" err="1"/>
                    <a:t>berpasangan</a:t>
                  </a:r>
                  <a:r>
                    <a:rPr lang="en-ID" dirty="0"/>
                    <a:t> </a:t>
                  </a:r>
                  <a:r>
                    <a:rPr lang="en-ID" dirty="0" err="1"/>
                    <a:t>dengan</a:t>
                  </a:r>
                  <a:r>
                    <a:rPr lang="en-ID" dirty="0"/>
                    <a:t> </a:t>
                  </a:r>
                  <a:r>
                    <a:rPr lang="en-ID" i="1" dirty="0"/>
                    <a:t>n</a:t>
                  </a:r>
                  <a:r>
                    <a:rPr lang="en-ID" dirty="0"/>
                    <a:t> </a:t>
                  </a:r>
                  <a14:m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en-ID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ID" i="1" dirty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</m:oMath>
                  </a14:m>
                  <a:r>
                    <a:rPr lang="en-ID" dirty="0"/>
                    <a:t> </a:t>
                  </a:r>
                </a:p>
              </p:txBody>
            </p:sp>
          </mc:Choice>
          <mc:Fallback xmlns="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647C25B4-FDFE-4129-90A9-123291220D1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41419" y="3912803"/>
                  <a:ext cx="7778151" cy="640945"/>
                </a:xfrm>
                <a:prstGeom prst="rect">
                  <a:avLst/>
                </a:prstGeom>
                <a:blipFill>
                  <a:blip r:embed="rId5"/>
                  <a:stretch>
                    <a:fillRect l="-706" b="-571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187127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" y="0"/>
            <a:ext cx="12177287" cy="6858000"/>
          </a:xfrm>
          <a:prstGeom prst="rect">
            <a:avLst/>
          </a:prstGeom>
        </p:spPr>
      </p:pic>
      <p:sp>
        <p:nvSpPr>
          <p:cNvPr id="10" name="タイトル 1"/>
          <p:cNvSpPr txBox="1">
            <a:spLocks/>
          </p:cNvSpPr>
          <p:nvPr/>
        </p:nvSpPr>
        <p:spPr>
          <a:xfrm>
            <a:off x="4694638" y="1592458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b="1" spc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rPr>
              <a:t>BAB 3</a:t>
            </a:r>
            <a:endParaRPr kumimoji="1" lang="ja-JP" altLang="en-US" sz="4267" b="1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ea typeface="ＭＳ Ｐゴシック" panose="020B0600070205080204" pitchFamily="34" charset="-128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39911" y="3969802"/>
            <a:ext cx="3274614" cy="42056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 defTabSz="1219170"/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UNTUK SMP/MTs KELAS VII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  <a:latin typeface="Calibri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1668733" y="1193801"/>
            <a:ext cx="3025905" cy="39624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4999633" y="2502330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buNone/>
            </a:pPr>
            <a:r>
              <a:rPr lang="en-US" sz="4267" b="1" dirty="0" smtClean="0">
                <a:solidFill>
                  <a:srgbClr val="F05120"/>
                </a:solidFill>
                <a:latin typeface="Calibri"/>
                <a:cs typeface="Arial" pitchFamily="34" charset="0"/>
              </a:rPr>
              <a:t>PERBANDINGAN</a:t>
            </a:r>
            <a:endParaRPr lang="en-US" sz="4267" b="1" dirty="0">
              <a:solidFill>
                <a:srgbClr val="F0512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406D7CE-964B-4FFD-B017-16FAD96B00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33" y="1316421"/>
            <a:ext cx="2887392" cy="383977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cxnSp>
        <p:nvCxnSpPr>
          <p:cNvPr id="14" name="直線コネクタ 9">
            <a:extLst>
              <a:ext uri="{FF2B5EF4-FFF2-40B4-BE49-F238E27FC236}">
                <a16:creationId xmlns:a16="http://schemas.microsoft.com/office/drawing/2014/main" xmlns="" id="{17822166-6F12-4DE0-BE14-57F8FF43770C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584695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37090" y="1173478"/>
                <a:ext cx="11117820" cy="49418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Sebuah </a:t>
                </a:r>
                <a:r>
                  <a:rPr lang="en-ID" sz="2400" dirty="0" err="1"/>
                  <a:t>mesin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pemotong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memotong</a:t>
                </a:r>
                <a:r>
                  <a:rPr lang="en-ID" sz="2400" dirty="0"/>
                  <a:t> 12 kg </a:t>
                </a:r>
                <a:r>
                  <a:rPr lang="en-ID" sz="2400" dirty="0" err="1"/>
                  <a:t>singkong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waktu</a:t>
                </a:r>
                <a:r>
                  <a:rPr lang="en-ID" sz="2400" dirty="0"/>
                  <a:t> 30 </a:t>
                </a:r>
                <a:r>
                  <a:rPr lang="en-ID" sz="2400" dirty="0" err="1"/>
                  <a:t>menit</a:t>
                </a:r>
                <a:r>
                  <a:rPr lang="en-ID" sz="2400" dirty="0"/>
                  <a:t>. </a:t>
                </a:r>
                <a:r>
                  <a:rPr lang="en-ID" sz="2400" dirty="0" err="1"/>
                  <a:t>Berapa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waktu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dibutuhkan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untuk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memotong</a:t>
                </a:r>
                <a:r>
                  <a:rPr lang="en-ID" sz="2400" dirty="0"/>
                  <a:t> 42 kg </a:t>
                </a:r>
                <a:r>
                  <a:rPr lang="en-ID" sz="2400" dirty="0" err="1"/>
                  <a:t>singkong</a:t>
                </a:r>
                <a:r>
                  <a:rPr lang="en-ID" sz="2400" dirty="0"/>
                  <a:t>?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b="1" dirty="0"/>
                  <a:t>Jawab: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12 kg </a:t>
                </a:r>
                <a:r>
                  <a:rPr lang="en-ID" sz="2400" dirty="0" err="1"/>
                  <a:t>singkong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dipotong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selama</a:t>
                </a:r>
                <a:r>
                  <a:rPr lang="en-ID" sz="2400" dirty="0"/>
                  <a:t> 30 </a:t>
                </a:r>
                <a:r>
                  <a:rPr lang="en-ID" sz="2400" dirty="0" err="1"/>
                  <a:t>menit</a:t>
                </a:r>
                <a:r>
                  <a:rPr lang="en-ID" sz="2400" dirty="0"/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1 kg </a:t>
                </a:r>
                <a:r>
                  <a:rPr lang="en-ID" sz="2400" dirty="0" err="1"/>
                  <a:t>singkong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dipotong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selama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2400" dirty="0"/>
                  <a:t> menit.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42 kg </a:t>
                </a:r>
                <a:r>
                  <a:rPr lang="en-ID" sz="2400" dirty="0" err="1"/>
                  <a:t>singkong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dipotong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selama</a:t>
                </a:r>
                <a:r>
                  <a:rPr lang="en-ID" sz="2400" dirty="0"/>
                  <a:t> 42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4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0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105 </a:t>
                </a:r>
                <a:r>
                  <a:rPr lang="en-ID" sz="2400" dirty="0" err="1"/>
                  <a:t>menit</a:t>
                </a:r>
                <a:r>
                  <a:rPr lang="en-ID" sz="2400" dirty="0"/>
                  <a:t>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					    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 jam 45 </a:t>
                </a:r>
                <a:r>
                  <a:rPr lang="en-ID" sz="2400" dirty="0" err="1"/>
                  <a:t>menit</a:t>
                </a:r>
                <a:r>
                  <a:rPr lang="en-ID" sz="2400" dirty="0"/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Jadi, </a:t>
                </a:r>
                <a:r>
                  <a:rPr lang="en-ID" sz="2400" dirty="0" err="1"/>
                  <a:t>waktu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dibutuhkan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untuk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memotong</a:t>
                </a:r>
                <a:r>
                  <a:rPr lang="en-ID" sz="2400" dirty="0"/>
                  <a:t> 42 kg </a:t>
                </a:r>
                <a:r>
                  <a:rPr lang="en-ID" sz="2400" dirty="0" err="1"/>
                  <a:t>singkong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1 jam 45 </a:t>
                </a:r>
                <a:r>
                  <a:rPr lang="en-ID" sz="2400" dirty="0" err="1"/>
                  <a:t>menit</a:t>
                </a:r>
                <a:r>
                  <a:rPr lang="en-ID" sz="2400" dirty="0"/>
                  <a:t>.</a:t>
                </a:r>
                <a:endParaRPr kumimoji="0" lang="en-ID" sz="240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090" y="1173478"/>
                <a:ext cx="11117820" cy="4941802"/>
              </a:xfrm>
              <a:prstGeom prst="rect">
                <a:avLst/>
              </a:prstGeom>
              <a:blipFill>
                <a:blip r:embed="rId2"/>
                <a:stretch>
                  <a:fillRect l="-822" r="-877" b="-18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193382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6752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131881" y="1350067"/>
            <a:ext cx="11643807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400" dirty="0" err="1"/>
              <a:t>Perbandingan</a:t>
            </a:r>
            <a:r>
              <a:rPr lang="en-ID" sz="2400" dirty="0"/>
              <a:t> </a:t>
            </a:r>
            <a:r>
              <a:rPr lang="en-ID" sz="2400" dirty="0" err="1"/>
              <a:t>senilai</a:t>
            </a:r>
            <a:r>
              <a:rPr lang="en-ID" sz="2400" dirty="0"/>
              <a:t>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suatu</a:t>
            </a:r>
            <a:r>
              <a:rPr lang="en-ID" sz="2400" dirty="0"/>
              <a:t> </a:t>
            </a:r>
            <a:r>
              <a:rPr lang="en-ID" sz="2400" dirty="0" err="1"/>
              <a:t>masalah</a:t>
            </a:r>
            <a:r>
              <a:rPr lang="en-ID" sz="2400" dirty="0"/>
              <a:t> </a:t>
            </a:r>
            <a:r>
              <a:rPr lang="en-ID" sz="2400" dirty="0" err="1"/>
              <a:t>dapat</a:t>
            </a:r>
            <a:r>
              <a:rPr lang="en-ID" sz="2400" dirty="0"/>
              <a:t> </a:t>
            </a:r>
            <a:r>
              <a:rPr lang="en-ID" sz="2400" dirty="0" err="1"/>
              <a:t>diselidiki</a:t>
            </a:r>
            <a:r>
              <a:rPr lang="en-ID" sz="2400" dirty="0"/>
              <a:t> (</a:t>
            </a:r>
            <a:r>
              <a:rPr lang="en-ID" sz="2400" dirty="0" err="1"/>
              <a:t>diketahui</a:t>
            </a:r>
            <a:r>
              <a:rPr lang="en-ID" sz="2400" dirty="0"/>
              <a:t>)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menggunakan</a:t>
            </a:r>
            <a:r>
              <a:rPr lang="en-ID" sz="2400" dirty="0"/>
              <a:t> </a:t>
            </a:r>
            <a:r>
              <a:rPr lang="en-ID" sz="2400" dirty="0" err="1"/>
              <a:t>skema</a:t>
            </a:r>
            <a:r>
              <a:rPr lang="en-ID" sz="2400" dirty="0"/>
              <a:t> </a:t>
            </a:r>
            <a:r>
              <a:rPr lang="en-ID" sz="2400" dirty="0" err="1"/>
              <a:t>berikut</a:t>
            </a:r>
            <a:r>
              <a:rPr lang="en-ID" sz="2400" dirty="0"/>
              <a:t>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0" y="259886"/>
            <a:ext cx="8478720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667509" y="611194"/>
            <a:ext cx="76382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Menyelesaikan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Perbandingan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Senilai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Skema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xmlns="" id="{524752FF-D614-34ED-9B7F-C335908804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344226"/>
              </p:ext>
            </p:extLst>
          </p:nvPr>
        </p:nvGraphicFramePr>
        <p:xfrm>
          <a:off x="708118" y="2641252"/>
          <a:ext cx="1864460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0060">
                  <a:extLst>
                    <a:ext uri="{9D8B030D-6E8A-4147-A177-3AD203B41FA5}">
                      <a16:colId xmlns:a16="http://schemas.microsoft.com/office/drawing/2014/main" xmlns="" val="255473208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66716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Rasio</a:t>
                      </a:r>
                      <a:r>
                        <a:rPr lang="en-US" dirty="0"/>
                        <a:t> 1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Rasio</a:t>
                      </a:r>
                      <a:r>
                        <a:rPr lang="en-US" dirty="0"/>
                        <a:t> 2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23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a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c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0254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b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d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8646550"/>
                  </a:ext>
                </a:extLst>
              </a:tr>
            </a:tbl>
          </a:graphicData>
        </a:graphic>
      </p:graphicFrame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F131FE96-5E49-B286-7C34-02FDFE3B2790}"/>
              </a:ext>
            </a:extLst>
          </p:cNvPr>
          <p:cNvGrpSpPr/>
          <p:nvPr/>
        </p:nvGrpSpPr>
        <p:grpSpPr>
          <a:xfrm>
            <a:off x="335499" y="3166826"/>
            <a:ext cx="710900" cy="426209"/>
            <a:chOff x="335499" y="3166826"/>
            <a:chExt cx="710900" cy="42620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1EA439B0-85F3-B49B-3A36-EE61861F60AB}"/>
                </a:ext>
              </a:extLst>
            </p:cNvPr>
            <p:cNvGrpSpPr/>
            <p:nvPr/>
          </p:nvGrpSpPr>
          <p:grpSpPr>
            <a:xfrm>
              <a:off x="586311" y="3166826"/>
              <a:ext cx="460088" cy="426209"/>
              <a:chOff x="586311" y="3166826"/>
              <a:chExt cx="460088" cy="426209"/>
            </a:xfrm>
          </p:grpSpPr>
          <p:sp>
            <p:nvSpPr>
              <p:cNvPr id="6" name="Arc 5">
                <a:extLst>
                  <a:ext uri="{FF2B5EF4-FFF2-40B4-BE49-F238E27FC236}">
                    <a16:creationId xmlns:a16="http://schemas.microsoft.com/office/drawing/2014/main" xmlns="" id="{3ACE2C86-5282-FE2F-561C-10E95C0AB623}"/>
                  </a:ext>
                </a:extLst>
              </p:cNvPr>
              <p:cNvSpPr/>
              <p:nvPr/>
            </p:nvSpPr>
            <p:spPr>
              <a:xfrm rot="13781330">
                <a:off x="603250" y="3149887"/>
                <a:ext cx="426209" cy="460088"/>
              </a:xfrm>
              <a:prstGeom prst="arc">
                <a:avLst>
                  <a:gd name="adj1" fmla="val 16199736"/>
                  <a:gd name="adj2" fmla="val 435920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xmlns="" id="{2681A98A-0D73-928F-29D0-A38849BB23AA}"/>
                  </a:ext>
                </a:extLst>
              </p:cNvPr>
              <p:cNvCxnSpPr>
                <a:cxnSpLocks/>
                <a:stCxn id="6" idx="0"/>
              </p:cNvCxnSpPr>
              <p:nvPr/>
            </p:nvCxnSpPr>
            <p:spPr>
              <a:xfrm>
                <a:off x="640948" y="3528769"/>
                <a:ext cx="67170" cy="1532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02F25B2E-F226-2A86-F3DC-487C2004B21B}"/>
                    </a:ext>
                  </a:extLst>
                </p:cNvPr>
                <p:cNvSpPr txBox="1"/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02F25B2E-F226-2A86-F3DC-487C2004B21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21622" r="-21622" b="-6667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665A42AC-B2B1-CD3E-6440-BCB5BB57CA60}"/>
              </a:ext>
            </a:extLst>
          </p:cNvPr>
          <p:cNvGrpSpPr/>
          <p:nvPr/>
        </p:nvGrpSpPr>
        <p:grpSpPr>
          <a:xfrm>
            <a:off x="2262626" y="3148415"/>
            <a:ext cx="711896" cy="460088"/>
            <a:chOff x="2262626" y="3148415"/>
            <a:chExt cx="711896" cy="46008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79CE680E-4BF5-E1F8-46B1-B34DD116AB7E}"/>
                </a:ext>
              </a:extLst>
            </p:cNvPr>
            <p:cNvGrpSpPr/>
            <p:nvPr/>
          </p:nvGrpSpPr>
          <p:grpSpPr>
            <a:xfrm>
              <a:off x="2262626" y="3148415"/>
              <a:ext cx="417427" cy="460088"/>
              <a:chOff x="2262626" y="3148415"/>
              <a:chExt cx="417427" cy="460088"/>
            </a:xfrm>
          </p:grpSpPr>
          <p:sp>
            <p:nvSpPr>
              <p:cNvPr id="13" name="Arc 12">
                <a:extLst>
                  <a:ext uri="{FF2B5EF4-FFF2-40B4-BE49-F238E27FC236}">
                    <a16:creationId xmlns:a16="http://schemas.microsoft.com/office/drawing/2014/main" xmlns="" id="{3EB1295F-FD08-A7B9-B61E-49273F41E40A}"/>
                  </a:ext>
                </a:extLst>
              </p:cNvPr>
              <p:cNvSpPr/>
              <p:nvPr/>
            </p:nvSpPr>
            <p:spPr>
              <a:xfrm rot="2292450">
                <a:off x="2262626" y="3148415"/>
                <a:ext cx="417427" cy="460088"/>
              </a:xfrm>
              <a:prstGeom prst="arc">
                <a:avLst>
                  <a:gd name="adj1" fmla="val 15610849"/>
                  <a:gd name="adj2" fmla="val 179726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xmlns="" id="{4145ADDF-1824-E595-90FC-87DADA7C1A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76511" y="3499469"/>
                <a:ext cx="63237" cy="3696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="" id="{B219CB6C-4733-4F44-7618-2DCDF55509AC}"/>
                    </a:ext>
                  </a:extLst>
                </p:cNvPr>
                <p:cNvSpPr txBox="1"/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B219CB6C-4733-4F44-7618-2DCDF55509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24324" r="-18919" b="-6667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24" name="Table 5">
            <a:extLst>
              <a:ext uri="{FF2B5EF4-FFF2-40B4-BE49-F238E27FC236}">
                <a16:creationId xmlns:a16="http://schemas.microsoft.com/office/drawing/2014/main" xmlns="" id="{059F6ED3-69C0-4FA5-5150-83CCEE1FF1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535867"/>
              </p:ext>
            </p:extLst>
          </p:nvPr>
        </p:nvGraphicFramePr>
        <p:xfrm>
          <a:off x="4368301" y="2641252"/>
          <a:ext cx="1864460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0060">
                  <a:extLst>
                    <a:ext uri="{9D8B030D-6E8A-4147-A177-3AD203B41FA5}">
                      <a16:colId xmlns:a16="http://schemas.microsoft.com/office/drawing/2014/main" xmlns="" val="255473208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66716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Rasio</a:t>
                      </a:r>
                      <a:r>
                        <a:rPr lang="en-US" dirty="0"/>
                        <a:t> 1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Rasio</a:t>
                      </a:r>
                      <a:r>
                        <a:rPr lang="en-US" dirty="0"/>
                        <a:t> 2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23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p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r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0254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q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S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8646550"/>
                  </a:ext>
                </a:extLst>
              </a:tr>
            </a:tbl>
          </a:graphicData>
        </a:graphic>
      </p:graphicFrame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0B02BDE4-1A1D-91AF-4F29-C1AC104383EE}"/>
              </a:ext>
            </a:extLst>
          </p:cNvPr>
          <p:cNvGrpSpPr/>
          <p:nvPr/>
        </p:nvGrpSpPr>
        <p:grpSpPr>
          <a:xfrm>
            <a:off x="3995682" y="3166826"/>
            <a:ext cx="710900" cy="426209"/>
            <a:chOff x="335499" y="3166826"/>
            <a:chExt cx="710900" cy="426209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C4D726FC-061B-597C-A177-03C1D49493E4}"/>
                </a:ext>
              </a:extLst>
            </p:cNvPr>
            <p:cNvGrpSpPr/>
            <p:nvPr/>
          </p:nvGrpSpPr>
          <p:grpSpPr>
            <a:xfrm>
              <a:off x="586311" y="3166826"/>
              <a:ext cx="460088" cy="426209"/>
              <a:chOff x="586311" y="3166826"/>
              <a:chExt cx="460088" cy="426209"/>
            </a:xfrm>
          </p:grpSpPr>
          <p:sp>
            <p:nvSpPr>
              <p:cNvPr id="29" name="Arc 28">
                <a:extLst>
                  <a:ext uri="{FF2B5EF4-FFF2-40B4-BE49-F238E27FC236}">
                    <a16:creationId xmlns:a16="http://schemas.microsoft.com/office/drawing/2014/main" xmlns="" id="{7F02F598-F0A8-6DEB-D5FE-A761AE43F9D8}"/>
                  </a:ext>
                </a:extLst>
              </p:cNvPr>
              <p:cNvSpPr/>
              <p:nvPr/>
            </p:nvSpPr>
            <p:spPr>
              <a:xfrm rot="13781330">
                <a:off x="603250" y="3149887"/>
                <a:ext cx="426209" cy="460088"/>
              </a:xfrm>
              <a:prstGeom prst="arc">
                <a:avLst>
                  <a:gd name="adj1" fmla="val 16199736"/>
                  <a:gd name="adj2" fmla="val 435920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xmlns="" id="{A3389AAB-AD19-DB23-BD6F-E22E129055DB}"/>
                  </a:ext>
                </a:extLst>
              </p:cNvPr>
              <p:cNvCxnSpPr>
                <a:cxnSpLocks/>
                <a:stCxn id="29" idx="0"/>
              </p:cNvCxnSpPr>
              <p:nvPr/>
            </p:nvCxnSpPr>
            <p:spPr>
              <a:xfrm>
                <a:off x="640948" y="3528769"/>
                <a:ext cx="67170" cy="1532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4154F366-511E-76A1-5DEA-7E88E9618890}"/>
                    </a:ext>
                  </a:extLst>
                </p:cNvPr>
                <p:cNvSpPr txBox="1"/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4154F366-511E-76A1-5DEA-7E88E96188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5263" r="-2632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3155E1FB-324B-B020-DBDA-5922759E382A}"/>
              </a:ext>
            </a:extLst>
          </p:cNvPr>
          <p:cNvGrpSpPr/>
          <p:nvPr/>
        </p:nvGrpSpPr>
        <p:grpSpPr>
          <a:xfrm>
            <a:off x="5922809" y="3148415"/>
            <a:ext cx="711896" cy="460088"/>
            <a:chOff x="2262626" y="3148415"/>
            <a:chExt cx="711896" cy="46008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4DFC95C2-37E7-F43E-329D-3A12F773A93D}"/>
                </a:ext>
              </a:extLst>
            </p:cNvPr>
            <p:cNvGrpSpPr/>
            <p:nvPr/>
          </p:nvGrpSpPr>
          <p:grpSpPr>
            <a:xfrm>
              <a:off x="2262626" y="3148415"/>
              <a:ext cx="417427" cy="460088"/>
              <a:chOff x="2262626" y="3148415"/>
              <a:chExt cx="417427" cy="460088"/>
            </a:xfrm>
          </p:grpSpPr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xmlns="" id="{F7471E2C-25A8-79E6-2A93-53DEF9B09FBF}"/>
                  </a:ext>
                </a:extLst>
              </p:cNvPr>
              <p:cNvSpPr/>
              <p:nvPr/>
            </p:nvSpPr>
            <p:spPr>
              <a:xfrm rot="2292450">
                <a:off x="2262626" y="3148415"/>
                <a:ext cx="417427" cy="460088"/>
              </a:xfrm>
              <a:prstGeom prst="arc">
                <a:avLst>
                  <a:gd name="adj1" fmla="val 15610849"/>
                  <a:gd name="adj2" fmla="val 179726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xmlns="" id="{82D109AC-5B97-1419-95AE-B52E5AF783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76511" y="3499469"/>
                <a:ext cx="63237" cy="3696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xmlns="" id="{B10AD58C-2C59-ED5A-B533-860693A066D7}"/>
                    </a:ext>
                  </a:extLst>
                </p:cNvPr>
                <p:cNvSpPr txBox="1"/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B10AD58C-2C59-ED5A-B533-860693A066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blipFill>
                  <a:blip r:embed="rId7"/>
                  <a:stretch>
                    <a:fillRect l="-5405" r="-5405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5A3C8361-54F4-EA15-867D-0B90F6F2E277}"/>
              </a:ext>
            </a:extLst>
          </p:cNvPr>
          <p:cNvSpPr txBox="1"/>
          <p:nvPr/>
        </p:nvSpPr>
        <p:spPr>
          <a:xfrm>
            <a:off x="3165855" y="3111716"/>
            <a:ext cx="6114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800" dirty="0" err="1"/>
              <a:t>atau</a:t>
            </a:r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351C4480-B3DD-4F0A-A48B-E2DA994C7B94}"/>
              </a:ext>
            </a:extLst>
          </p:cNvPr>
          <p:cNvGrpSpPr/>
          <p:nvPr/>
        </p:nvGrpSpPr>
        <p:grpSpPr>
          <a:xfrm>
            <a:off x="2639748" y="4099627"/>
            <a:ext cx="6168303" cy="1868731"/>
            <a:chOff x="405830" y="4123131"/>
            <a:chExt cx="6168303" cy="1868731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3222AD97-ECB7-79FF-31BE-0B3E68632C9B}"/>
                </a:ext>
              </a:extLst>
            </p:cNvPr>
            <p:cNvGrpSpPr/>
            <p:nvPr/>
          </p:nvGrpSpPr>
          <p:grpSpPr>
            <a:xfrm>
              <a:off x="405831" y="4195616"/>
              <a:ext cx="2455679" cy="968722"/>
              <a:chOff x="5478321" y="3105046"/>
              <a:chExt cx="834252" cy="966703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xmlns="" id="{2F859869-2C93-3CBB-4310-62C39F6852B6}"/>
                  </a:ext>
                </a:extLst>
              </p:cNvPr>
              <p:cNvSpPr/>
              <p:nvPr/>
            </p:nvSpPr>
            <p:spPr>
              <a:xfrm>
                <a:off x="5478321" y="3105046"/>
                <a:ext cx="834252" cy="966703"/>
              </a:xfrm>
              <a:prstGeom prst="round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US" sz="240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xmlns="" id="{21090204-887F-8F4B-EA22-2574855D61EB}"/>
                      </a:ext>
                    </a:extLst>
                  </p:cNvPr>
                  <p:cNvSpPr txBox="1"/>
                  <p:nvPr/>
                </p:nvSpPr>
                <p:spPr>
                  <a:xfrm>
                    <a:off x="5507974" y="3105046"/>
                    <a:ext cx="804599" cy="82203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ID" sz="2400" i="1" dirty="0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ID" sz="2400" i="1" dirty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num>
                          <m:den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den>
                        </m:f>
                      </m:oMath>
                    </a14:m>
                    <a:r>
                      <a:rPr lang="en-ID" sz="2400" dirty="0"/>
                      <a:t> atau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ID" sz="2400" i="1" dirty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ID" sz="2400" i="1" dirty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num>
                          <m:den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</m:oMath>
                    </a14:m>
                    <a:r>
                      <a:rPr lang="en-ID" sz="2400" dirty="0"/>
                      <a:t> </a:t>
                    </a:r>
                  </a:p>
                </p:txBody>
              </p:sp>
            </mc:Choice>
            <mc:Fallback xmlns=""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21090204-887F-8F4B-EA22-2574855D61E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07974" y="3105046"/>
                    <a:ext cx="804599" cy="822035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6667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xmlns="" id="{8D3615AE-74F8-6494-0735-CEBA10272A18}"/>
                </a:ext>
              </a:extLst>
            </p:cNvPr>
            <p:cNvGrpSpPr/>
            <p:nvPr/>
          </p:nvGrpSpPr>
          <p:grpSpPr>
            <a:xfrm>
              <a:off x="4118454" y="4123131"/>
              <a:ext cx="2455679" cy="968722"/>
              <a:chOff x="5478321" y="3105046"/>
              <a:chExt cx="834252" cy="966703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xmlns="" id="{14A0BE43-6954-7431-A0F1-D10B6E789AA5}"/>
                  </a:ext>
                </a:extLst>
              </p:cNvPr>
              <p:cNvSpPr/>
              <p:nvPr/>
            </p:nvSpPr>
            <p:spPr>
              <a:xfrm>
                <a:off x="5478321" y="3105046"/>
                <a:ext cx="834252" cy="966703"/>
              </a:xfrm>
              <a:prstGeom prst="round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US" sz="240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xmlns="" id="{3E0AD0C7-A49B-9DAC-E4EA-538EF606394E}"/>
                      </a:ext>
                    </a:extLst>
                  </p:cNvPr>
                  <p:cNvSpPr txBox="1"/>
                  <p:nvPr/>
                </p:nvSpPr>
                <p:spPr>
                  <a:xfrm>
                    <a:off x="5507974" y="3105046"/>
                    <a:ext cx="804599" cy="826066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ID" sz="2400" i="1" dirty="0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num>
                          <m:den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den>
                        </m:f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ID" sz="2400" i="1" dirty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num>
                          <m:den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den>
                        </m:f>
                      </m:oMath>
                    </a14:m>
                    <a:r>
                      <a:rPr lang="en-ID" sz="2400" dirty="0"/>
                      <a:t> atau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ID" sz="2400" i="1" dirty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num>
                          <m:den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den>
                        </m:f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ID" sz="2400" i="1" dirty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num>
                          <m:den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oMath>
                    </a14:m>
                    <a:r>
                      <a:rPr lang="en-ID" sz="2400" dirty="0"/>
                      <a:t> </a:t>
                    </a:r>
                  </a:p>
                </p:txBody>
              </p:sp>
            </mc:Choice>
            <mc:Fallback xmlns=""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3E0AD0C7-A49B-9DAC-E4EA-538EF606394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07974" y="3105046"/>
                    <a:ext cx="804599" cy="826066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b="-1471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xmlns="" id="{C14F39CC-068C-AA66-D588-82FD8B13BA4B}"/>
                </a:ext>
              </a:extLst>
            </p:cNvPr>
            <p:cNvGrpSpPr/>
            <p:nvPr/>
          </p:nvGrpSpPr>
          <p:grpSpPr>
            <a:xfrm>
              <a:off x="405830" y="5345531"/>
              <a:ext cx="2455679" cy="646331"/>
              <a:chOff x="5478321" y="3105046"/>
              <a:chExt cx="834252" cy="644984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xmlns="" id="{C4BCC6A1-A60B-2884-AEF2-53F4BB56EBE7}"/>
                  </a:ext>
                </a:extLst>
              </p:cNvPr>
              <p:cNvSpPr/>
              <p:nvPr/>
            </p:nvSpPr>
            <p:spPr>
              <a:xfrm>
                <a:off x="5478321" y="3105046"/>
                <a:ext cx="834252" cy="644984"/>
              </a:xfrm>
              <a:prstGeom prst="round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US" sz="240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xmlns="" id="{53881749-C35A-5B3B-14BC-79D9755D9F5C}"/>
                      </a:ext>
                    </a:extLst>
                  </p:cNvPr>
                  <p:cNvSpPr txBox="1"/>
                  <p:nvPr/>
                </p:nvSpPr>
                <p:spPr>
                  <a:xfrm>
                    <a:off x="5507974" y="3105046"/>
                    <a:ext cx="804599" cy="64498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oMath>
                      </m:oMathPara>
                    </a14:m>
                    <a:endParaRPr lang="en-ID" sz="2400" dirty="0"/>
                  </a:p>
                </p:txBody>
              </p:sp>
            </mc:Choice>
            <mc:Fallback xmlns="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53881749-C35A-5B3B-14BC-79D9755D9F5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07974" y="3105046"/>
                    <a:ext cx="804599" cy="64498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A078642A-C6CE-7D56-24E9-F44F8CB8899C}"/>
                </a:ext>
              </a:extLst>
            </p:cNvPr>
            <p:cNvGrpSpPr/>
            <p:nvPr/>
          </p:nvGrpSpPr>
          <p:grpSpPr>
            <a:xfrm>
              <a:off x="4118453" y="5296916"/>
              <a:ext cx="2455679" cy="646331"/>
              <a:chOff x="5478321" y="3105046"/>
              <a:chExt cx="834252" cy="644984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xmlns="" id="{4E8CE05A-2E9A-3827-E473-A4128942D84B}"/>
                  </a:ext>
                </a:extLst>
              </p:cNvPr>
              <p:cNvSpPr/>
              <p:nvPr/>
            </p:nvSpPr>
            <p:spPr>
              <a:xfrm>
                <a:off x="5478321" y="3105046"/>
                <a:ext cx="834252" cy="644984"/>
              </a:xfrm>
              <a:prstGeom prst="round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en-US" sz="240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xmlns="" id="{69DC536C-7F69-D579-7457-63A6FB778A98}"/>
                      </a:ext>
                    </a:extLst>
                  </p:cNvPr>
                  <p:cNvSpPr txBox="1"/>
                  <p:nvPr/>
                </p:nvSpPr>
                <p:spPr>
                  <a:xfrm>
                    <a:off x="5507974" y="3105046"/>
                    <a:ext cx="804599" cy="64498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oMath>
                      </m:oMathPara>
                    </a14:m>
                    <a:endParaRPr lang="en-ID" sz="2400" dirty="0"/>
                  </a:p>
                </p:txBody>
              </p:sp>
            </mc:Choice>
            <mc:Fallback xmlns="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69DC536C-7F69-D579-7457-63A6FB778A9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07974" y="3105046"/>
                    <a:ext cx="804599" cy="644984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347517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537090" y="1173478"/>
            <a:ext cx="10090653" cy="4467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ID" sz="2400" dirty="0"/>
              <a:t>Pak </a:t>
            </a:r>
            <a:r>
              <a:rPr lang="en-ID" sz="2400" dirty="0" err="1"/>
              <a:t>Bondan</a:t>
            </a:r>
            <a:r>
              <a:rPr lang="en-ID" sz="2400" dirty="0"/>
              <a:t> </a:t>
            </a:r>
            <a:r>
              <a:rPr lang="en-ID" sz="2400" dirty="0" err="1"/>
              <a:t>mempunyai</a:t>
            </a:r>
            <a:r>
              <a:rPr lang="en-ID" sz="2400" dirty="0"/>
              <a:t> </a:t>
            </a:r>
            <a:r>
              <a:rPr lang="en-ID" sz="2400" dirty="0" err="1"/>
              <a:t>usaha</a:t>
            </a:r>
            <a:r>
              <a:rPr lang="en-ID" sz="2400" dirty="0"/>
              <a:t> roti </a:t>
            </a:r>
            <a:r>
              <a:rPr lang="en-ID" sz="2400" dirty="0" err="1"/>
              <a:t>bakar</a:t>
            </a:r>
            <a:r>
              <a:rPr lang="en-ID" sz="2400" dirty="0"/>
              <a:t>. </a:t>
            </a:r>
            <a:r>
              <a:rPr lang="en-ID" sz="2400" dirty="0" err="1"/>
              <a:t>Setiap</a:t>
            </a:r>
            <a:r>
              <a:rPr lang="en-ID" sz="2400" dirty="0"/>
              <a:t> </a:t>
            </a:r>
            <a:r>
              <a:rPr lang="en-ID" sz="2400" dirty="0" err="1"/>
              <a:t>hari</a:t>
            </a:r>
            <a:r>
              <a:rPr lang="en-ID" sz="2400" dirty="0"/>
              <a:t>, </a:t>
            </a:r>
            <a:r>
              <a:rPr lang="en-ID" sz="2400" dirty="0" err="1"/>
              <a:t>ia</a:t>
            </a:r>
            <a:r>
              <a:rPr lang="en-ID" sz="2400" dirty="0"/>
              <a:t> </a:t>
            </a:r>
            <a:r>
              <a:rPr lang="en-ID" sz="2400" dirty="0" err="1"/>
              <a:t>mampu</a:t>
            </a:r>
            <a:r>
              <a:rPr lang="en-ID" sz="2400" dirty="0"/>
              <a:t> </a:t>
            </a:r>
            <a:r>
              <a:rPr lang="en-ID" sz="2400" dirty="0" err="1"/>
              <a:t>menjual</a:t>
            </a:r>
            <a:r>
              <a:rPr lang="en-ID" sz="2400" dirty="0"/>
              <a:t> 150 </a:t>
            </a:r>
            <a:r>
              <a:rPr lang="en-ID" sz="2400" dirty="0" err="1"/>
              <a:t>porsi</a:t>
            </a:r>
            <a:r>
              <a:rPr lang="en-ID" sz="2400" dirty="0"/>
              <a:t> roti </a:t>
            </a:r>
            <a:r>
              <a:rPr lang="en-ID" sz="2400" dirty="0" err="1"/>
              <a:t>bakar</a:t>
            </a:r>
            <a:r>
              <a:rPr lang="en-ID" sz="2400" dirty="0"/>
              <a:t> dan </a:t>
            </a:r>
            <a:r>
              <a:rPr lang="en-ID" sz="2400" dirty="0" err="1"/>
              <a:t>menghabiskan</a:t>
            </a:r>
            <a:r>
              <a:rPr lang="en-ID" sz="2400" dirty="0"/>
              <a:t> 250 </a:t>
            </a:r>
            <a:r>
              <a:rPr lang="en-ID" sz="2400" dirty="0" err="1"/>
              <a:t>sdm</a:t>
            </a:r>
            <a:r>
              <a:rPr lang="en-ID" sz="2400" dirty="0"/>
              <a:t> </a:t>
            </a:r>
            <a:r>
              <a:rPr lang="en-ID" sz="2400" dirty="0" err="1"/>
              <a:t>margarin</a:t>
            </a:r>
            <a:r>
              <a:rPr lang="en-ID" sz="2400" dirty="0"/>
              <a:t>. Ketika </a:t>
            </a:r>
            <a:r>
              <a:rPr lang="en-ID" sz="2400" dirty="0" err="1"/>
              <a:t>penjualan</a:t>
            </a:r>
            <a:r>
              <a:rPr lang="en-ID" sz="2400" dirty="0"/>
              <a:t> </a:t>
            </a:r>
            <a:r>
              <a:rPr lang="en-ID" sz="2400" dirty="0" err="1"/>
              <a:t>sepi</a:t>
            </a:r>
            <a:r>
              <a:rPr lang="en-ID" sz="2400" dirty="0"/>
              <a:t>, </a:t>
            </a:r>
            <a:r>
              <a:rPr lang="en-ID" sz="2400" dirty="0" err="1"/>
              <a:t>ia</a:t>
            </a:r>
            <a:r>
              <a:rPr lang="en-ID" sz="2400" dirty="0"/>
              <a:t> </a:t>
            </a:r>
            <a:r>
              <a:rPr lang="en-ID" sz="2400" dirty="0" err="1"/>
              <a:t>hanya</a:t>
            </a:r>
            <a:r>
              <a:rPr lang="en-ID" sz="2400" dirty="0"/>
              <a:t> </a:t>
            </a:r>
            <a:r>
              <a:rPr lang="en-ID" sz="2400" dirty="0" err="1"/>
              <a:t>mampu</a:t>
            </a:r>
            <a:r>
              <a:rPr lang="en-ID" sz="2400" dirty="0"/>
              <a:t> </a:t>
            </a:r>
            <a:r>
              <a:rPr lang="en-ID" sz="2400" dirty="0" err="1"/>
              <a:t>menjual</a:t>
            </a:r>
            <a:r>
              <a:rPr lang="en-ID" sz="2400" dirty="0"/>
              <a:t> paling </a:t>
            </a:r>
            <a:r>
              <a:rPr lang="en-ID" sz="2400" dirty="0" err="1"/>
              <a:t>banyak</a:t>
            </a:r>
            <a:r>
              <a:rPr lang="en-ID" sz="2400" dirty="0"/>
              <a:t> 60 </a:t>
            </a:r>
            <a:r>
              <a:rPr lang="en-ID" sz="2400" dirty="0" err="1"/>
              <a:t>porsi</a:t>
            </a:r>
            <a:r>
              <a:rPr lang="en-ID" sz="2400" dirty="0"/>
              <a:t> roti </a:t>
            </a:r>
            <a:r>
              <a:rPr lang="en-ID" sz="2400" dirty="0" err="1"/>
              <a:t>bakar</a:t>
            </a:r>
            <a:r>
              <a:rPr lang="en-ID" sz="2400" dirty="0"/>
              <a:t>. </a:t>
            </a:r>
            <a:r>
              <a:rPr lang="en-ID" sz="2400" dirty="0" err="1"/>
              <a:t>Berapa</a:t>
            </a:r>
            <a:r>
              <a:rPr lang="en-ID" sz="2400" dirty="0"/>
              <a:t> paling </a:t>
            </a:r>
            <a:r>
              <a:rPr lang="en-ID" sz="2400" dirty="0" err="1"/>
              <a:t>banyak</a:t>
            </a:r>
            <a:r>
              <a:rPr lang="en-ID" sz="2400" dirty="0"/>
              <a:t> margarin </a:t>
            </a:r>
            <a:r>
              <a:rPr lang="en-ID" sz="2400" dirty="0" err="1"/>
              <a:t>untuk</a:t>
            </a:r>
            <a:r>
              <a:rPr lang="en-ID" sz="2400" dirty="0"/>
              <a:t> </a:t>
            </a:r>
            <a:r>
              <a:rPr lang="en-ID" sz="2400" dirty="0" err="1"/>
              <a:t>membuat</a:t>
            </a:r>
            <a:r>
              <a:rPr lang="en-ID" sz="2400" dirty="0"/>
              <a:t> roti </a:t>
            </a:r>
            <a:r>
              <a:rPr lang="en-ID" sz="2400" dirty="0" err="1"/>
              <a:t>bakar</a:t>
            </a:r>
            <a:r>
              <a:rPr lang="en-ID" sz="2400" dirty="0"/>
              <a:t> </a:t>
            </a:r>
            <a:r>
              <a:rPr lang="en-ID" sz="2400" dirty="0" err="1"/>
              <a:t>ketika</a:t>
            </a:r>
            <a:r>
              <a:rPr lang="en-ID" sz="2400" dirty="0"/>
              <a:t> </a:t>
            </a:r>
            <a:r>
              <a:rPr lang="en-ID" sz="2400" dirty="0" err="1"/>
              <a:t>penjualan</a:t>
            </a:r>
            <a:r>
              <a:rPr lang="en-ID" sz="2400" dirty="0"/>
              <a:t> </a:t>
            </a:r>
            <a:r>
              <a:rPr lang="en-ID" sz="2400" dirty="0" err="1"/>
              <a:t>sepi</a:t>
            </a:r>
            <a:r>
              <a:rPr lang="en-ID" sz="2400" dirty="0"/>
              <a:t>? </a:t>
            </a:r>
          </a:p>
          <a:p>
            <a:pPr lvl="0" algn="just">
              <a:lnSpc>
                <a:spcPct val="150000"/>
              </a:lnSpc>
              <a:defRPr/>
            </a:pPr>
            <a:endParaRPr lang="en-ID" sz="2400" b="1" dirty="0"/>
          </a:p>
          <a:p>
            <a:pPr lvl="0" algn="just">
              <a:lnSpc>
                <a:spcPct val="150000"/>
              </a:lnSpc>
              <a:defRPr/>
            </a:pPr>
            <a:r>
              <a:rPr lang="en-ID" sz="2400" b="1" dirty="0" err="1"/>
              <a:t>Jawab</a:t>
            </a:r>
            <a:r>
              <a:rPr lang="en-ID" sz="2400" b="1" dirty="0"/>
              <a:t>:</a:t>
            </a:r>
          </a:p>
          <a:p>
            <a:pPr lvl="0" algn="just">
              <a:lnSpc>
                <a:spcPct val="150000"/>
              </a:lnSpc>
              <a:defRPr/>
            </a:pPr>
            <a:r>
              <a:rPr lang="en-ID" sz="2400" dirty="0" err="1"/>
              <a:t>Misalkan</a:t>
            </a:r>
            <a:r>
              <a:rPr lang="en-ID" sz="2400" dirty="0"/>
              <a:t> </a:t>
            </a:r>
            <a:r>
              <a:rPr lang="en-ID" sz="2400" i="1" dirty="0"/>
              <a:t>y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banyak</a:t>
            </a:r>
            <a:r>
              <a:rPr lang="en-ID" sz="2400" dirty="0"/>
              <a:t> margarin </a:t>
            </a:r>
            <a:r>
              <a:rPr lang="en-ID" sz="2400" dirty="0" err="1"/>
              <a:t>untuk</a:t>
            </a:r>
            <a:r>
              <a:rPr lang="en-ID" sz="2400" dirty="0"/>
              <a:t> </a:t>
            </a:r>
            <a:r>
              <a:rPr lang="en-ID" sz="2400" dirty="0" err="1"/>
              <a:t>membuat</a:t>
            </a:r>
            <a:r>
              <a:rPr lang="en-ID" sz="2400" dirty="0"/>
              <a:t> 60 </a:t>
            </a:r>
            <a:r>
              <a:rPr lang="en-ID" sz="2400" dirty="0" err="1"/>
              <a:t>porsi</a:t>
            </a:r>
            <a:r>
              <a:rPr lang="en-ID" sz="2400" dirty="0"/>
              <a:t> roti </a:t>
            </a:r>
            <a:r>
              <a:rPr lang="en-ID" sz="2400" dirty="0" err="1"/>
              <a:t>bakar</a:t>
            </a:r>
            <a:r>
              <a:rPr lang="en-ID" sz="2400" dirty="0"/>
              <a:t>. Skema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permasalahan</a:t>
            </a:r>
            <a:r>
              <a:rPr lang="en-ID" sz="2400" dirty="0"/>
              <a:t> </a:t>
            </a:r>
            <a:r>
              <a:rPr lang="en-ID" sz="2400" dirty="0" err="1"/>
              <a:t>tersebut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sebagai</a:t>
            </a:r>
            <a:r>
              <a:rPr lang="en-ID" sz="2400" dirty="0"/>
              <a:t> </a:t>
            </a:r>
            <a:r>
              <a:rPr lang="en-ID" sz="2400" dirty="0" err="1"/>
              <a:t>berikut</a:t>
            </a:r>
            <a:r>
              <a:rPr lang="en-ID" sz="2400" dirty="0"/>
              <a:t>.</a:t>
            </a:r>
            <a:endParaRPr kumimoji="0" lang="en-ID" sz="2400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193382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90415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193382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xmlns="" id="{D415CD0B-6D78-91B5-6FD6-6195782136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675288"/>
              </p:ext>
            </p:extLst>
          </p:nvPr>
        </p:nvGraphicFramePr>
        <p:xfrm>
          <a:off x="1129801" y="1212502"/>
          <a:ext cx="4973819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5899">
                  <a:extLst>
                    <a:ext uri="{9D8B030D-6E8A-4147-A177-3AD203B41FA5}">
                      <a16:colId xmlns:a16="http://schemas.microsoft.com/office/drawing/2014/main" xmlns="" val="2554732081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xmlns="" val="266716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Banyak Roti Bakar (</a:t>
                      </a:r>
                      <a:r>
                        <a:rPr lang="en-US" dirty="0" err="1"/>
                        <a:t>porsi</a:t>
                      </a:r>
                      <a:r>
                        <a:rPr lang="en-US" dirty="0"/>
                        <a:t>)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Banyak Margin (</a:t>
                      </a:r>
                      <a:r>
                        <a:rPr lang="en-US" dirty="0" err="1"/>
                        <a:t>sdm</a:t>
                      </a:r>
                      <a:r>
                        <a:rPr lang="en-US" dirty="0"/>
                        <a:t>)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23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150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250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0254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60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8646550"/>
                  </a:ext>
                </a:extLst>
              </a:tr>
            </a:tbl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92AFF1C-FB22-3A5A-E877-2A8A45E8295F}"/>
              </a:ext>
            </a:extLst>
          </p:cNvPr>
          <p:cNvGrpSpPr/>
          <p:nvPr/>
        </p:nvGrpSpPr>
        <p:grpSpPr>
          <a:xfrm>
            <a:off x="757182" y="1738076"/>
            <a:ext cx="710900" cy="426209"/>
            <a:chOff x="335499" y="3166826"/>
            <a:chExt cx="710900" cy="42620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8B4DC00E-514E-4E22-2218-384E25A4FC9B}"/>
                </a:ext>
              </a:extLst>
            </p:cNvPr>
            <p:cNvGrpSpPr/>
            <p:nvPr/>
          </p:nvGrpSpPr>
          <p:grpSpPr>
            <a:xfrm>
              <a:off x="586311" y="3166826"/>
              <a:ext cx="460088" cy="426209"/>
              <a:chOff x="586311" y="3166826"/>
              <a:chExt cx="460088" cy="426209"/>
            </a:xfrm>
          </p:grpSpPr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xmlns="" id="{3CAE05CB-2E04-FAF1-D00F-66342F51AFF9}"/>
                  </a:ext>
                </a:extLst>
              </p:cNvPr>
              <p:cNvSpPr/>
              <p:nvPr/>
            </p:nvSpPr>
            <p:spPr>
              <a:xfrm rot="13781330">
                <a:off x="603250" y="3149887"/>
                <a:ext cx="426209" cy="460088"/>
              </a:xfrm>
              <a:prstGeom prst="arc">
                <a:avLst>
                  <a:gd name="adj1" fmla="val 16199736"/>
                  <a:gd name="adj2" fmla="val 435920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xmlns="" id="{C83B0F14-DC8B-6EFC-2144-993391AF954E}"/>
                  </a:ext>
                </a:extLst>
              </p:cNvPr>
              <p:cNvCxnSpPr>
                <a:cxnSpLocks/>
                <a:stCxn id="9" idx="0"/>
              </p:cNvCxnSpPr>
              <p:nvPr/>
            </p:nvCxnSpPr>
            <p:spPr>
              <a:xfrm>
                <a:off x="640948" y="3528769"/>
                <a:ext cx="67170" cy="1532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xmlns="" id="{89404D1C-97FE-D7A5-346C-6EF085FBE529}"/>
                    </a:ext>
                  </a:extLst>
                </p:cNvPr>
                <p:cNvSpPr txBox="1"/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89404D1C-97FE-D7A5-346C-6EF085FBE5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21622" r="-21622" b="-6522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1EC97AC6-DFDB-6659-FF24-AA97D433EC28}"/>
              </a:ext>
            </a:extLst>
          </p:cNvPr>
          <p:cNvGrpSpPr/>
          <p:nvPr/>
        </p:nvGrpSpPr>
        <p:grpSpPr>
          <a:xfrm>
            <a:off x="5793269" y="1719665"/>
            <a:ext cx="711896" cy="460088"/>
            <a:chOff x="2262626" y="3148415"/>
            <a:chExt cx="711896" cy="46008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69706FBA-E42A-F8DB-2122-DF1F1BB86683}"/>
                </a:ext>
              </a:extLst>
            </p:cNvPr>
            <p:cNvGrpSpPr/>
            <p:nvPr/>
          </p:nvGrpSpPr>
          <p:grpSpPr>
            <a:xfrm>
              <a:off x="2262626" y="3148415"/>
              <a:ext cx="417427" cy="460088"/>
              <a:chOff x="2262626" y="3148415"/>
              <a:chExt cx="417427" cy="460088"/>
            </a:xfrm>
          </p:grpSpPr>
          <p:sp>
            <p:nvSpPr>
              <p:cNvPr id="14" name="Arc 13">
                <a:extLst>
                  <a:ext uri="{FF2B5EF4-FFF2-40B4-BE49-F238E27FC236}">
                    <a16:creationId xmlns:a16="http://schemas.microsoft.com/office/drawing/2014/main" xmlns="" id="{C61E6769-D978-C176-8DD4-3C4DBA18689D}"/>
                  </a:ext>
                </a:extLst>
              </p:cNvPr>
              <p:cNvSpPr/>
              <p:nvPr/>
            </p:nvSpPr>
            <p:spPr>
              <a:xfrm rot="2292450">
                <a:off x="2262626" y="3148415"/>
                <a:ext cx="417427" cy="460088"/>
              </a:xfrm>
              <a:prstGeom prst="arc">
                <a:avLst>
                  <a:gd name="adj1" fmla="val 15610849"/>
                  <a:gd name="adj2" fmla="val 179726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xmlns="" id="{0B326E0B-E42B-5987-636C-90A56913C0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76511" y="3499469"/>
                <a:ext cx="63237" cy="3696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27D1DE53-E7C0-FE89-E41B-5E1EB8EC8DDB}"/>
                    </a:ext>
                  </a:extLst>
                </p:cNvPr>
                <p:cNvSpPr txBox="1"/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7D1DE53-E7C0-FE89-E41B-5E1EB8EC8DD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5405" r="-5405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BD1DB3B4-6719-3E83-0129-6A18344E46B4}"/>
                  </a:ext>
                </a:extLst>
              </p:cNvPr>
              <p:cNvSpPr txBox="1"/>
              <p:nvPr/>
            </p:nvSpPr>
            <p:spPr>
              <a:xfrm>
                <a:off x="469249" y="2325022"/>
                <a:ext cx="11339046" cy="37432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300" dirty="0"/>
                  <a:t>Permasalahan </a:t>
                </a:r>
                <a:r>
                  <a:rPr lang="en-ID" sz="2300" dirty="0" err="1"/>
                  <a:t>tersebut</a:t>
                </a:r>
                <a:r>
                  <a:rPr lang="en-ID" sz="2300" dirty="0"/>
                  <a:t> </a:t>
                </a:r>
                <a:r>
                  <a:rPr lang="en-ID" sz="2300" dirty="0" err="1"/>
                  <a:t>adalah</a:t>
                </a:r>
                <a:r>
                  <a:rPr lang="en-ID" sz="2300" dirty="0"/>
                  <a:t> </a:t>
                </a:r>
                <a:r>
                  <a:rPr lang="en-ID" sz="2300" dirty="0" err="1"/>
                  <a:t>perbandingan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senilai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sehingga</a:t>
                </a:r>
                <a:r>
                  <a:rPr lang="en-ID" sz="2300" dirty="0"/>
                  <a:t> </a:t>
                </a:r>
                <a:r>
                  <a:rPr lang="en-ID" sz="2300" dirty="0" err="1"/>
                  <a:t>proporsi</a:t>
                </a:r>
                <a:r>
                  <a:rPr lang="en-ID" sz="2300" dirty="0"/>
                  <a:t> yang </a:t>
                </a:r>
                <a:r>
                  <a:rPr lang="en-ID" sz="2300" dirty="0" err="1"/>
                  <a:t>berlaku</a:t>
                </a:r>
                <a:r>
                  <a:rPr lang="en-ID" sz="2300" dirty="0"/>
                  <a:t> </a:t>
                </a:r>
                <a:r>
                  <a:rPr lang="en-ID" sz="2300" dirty="0" err="1"/>
                  <a:t>adalah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sebagai</a:t>
                </a:r>
                <a:r>
                  <a:rPr lang="en-ID" sz="2300" dirty="0"/>
                  <a:t> </a:t>
                </a:r>
                <a:r>
                  <a:rPr lang="en-ID" sz="2300" dirty="0" err="1"/>
                  <a:t>berikut</a:t>
                </a:r>
                <a:r>
                  <a:rPr lang="en-ID" sz="23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3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300" b="0" i="1" dirty="0" smtClean="0">
                            <a:latin typeface="Cambria Math" panose="02040503050406030204" pitchFamily="18" charset="0"/>
                          </a:rPr>
                          <m:t>150</m:t>
                        </m:r>
                      </m:num>
                      <m:den>
                        <m:r>
                          <a:rPr lang="en-US" sz="2300" b="0" i="1" dirty="0" smtClean="0">
                            <a:latin typeface="Cambria Math" panose="02040503050406030204" pitchFamily="18" charset="0"/>
                          </a:rPr>
                          <m:t>60</m:t>
                        </m:r>
                      </m:den>
                    </m:f>
                    <m:r>
                      <a:rPr lang="en-US" sz="2300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3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3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300" i="1" dirty="0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en-US" sz="2300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ID" sz="2300" dirty="0"/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300" i="1" dirty="0"/>
                  <a:t>y</a:t>
                </a:r>
                <a:r>
                  <a:rPr lang="en-ID" sz="2300" dirty="0"/>
                  <a:t> </a:t>
                </a:r>
                <a14:m>
                  <m:oMath xmlns:m="http://schemas.openxmlformats.org/officeDocument/2006/math">
                    <m:r>
                      <a:rPr lang="en-US" sz="2300" b="0" i="0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3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3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300" i="1" dirty="0"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a:rPr lang="en-US" sz="2300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3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3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60</m:t>
                        </m:r>
                      </m:num>
                      <m:den>
                        <m:r>
                          <a:rPr lang="en-US" sz="2300" b="0" i="1" dirty="0" smtClean="0">
                            <a:latin typeface="Cambria Math" panose="02040503050406030204" pitchFamily="18" charset="0"/>
                          </a:rPr>
                          <m:t>150</m:t>
                        </m:r>
                      </m:den>
                    </m:f>
                  </m:oMath>
                </a14:m>
                <a:r>
                  <a:rPr lang="en-ID" sz="2300" dirty="0"/>
                  <a:t> </a:t>
                </a:r>
                <a:r>
                  <a:rPr lang="en-ID" dirty="0"/>
                  <a:t>(</a:t>
                </a:r>
                <a:r>
                  <a:rPr lang="en-ID" dirty="0" err="1"/>
                  <a:t>perkalian</a:t>
                </a:r>
                <a:r>
                  <a:rPr lang="en-ID" dirty="0"/>
                  <a:t> </a:t>
                </a:r>
                <a:r>
                  <a:rPr lang="en-ID" dirty="0" err="1"/>
                  <a:t>silang</a:t>
                </a:r>
                <a:r>
                  <a:rPr lang="en-ID" dirty="0"/>
                  <a:t>)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300" dirty="0"/>
                  <a:t>   </a:t>
                </a:r>
                <a14:m>
                  <m:oMath xmlns:m="http://schemas.openxmlformats.org/officeDocument/2006/math">
                    <m:r>
                      <a:rPr lang="en-ID" sz="23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ID" sz="230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ID" sz="2300" i="1" dirty="0">
                        <a:latin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en-ID" sz="2300" dirty="0"/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300" dirty="0"/>
                  <a:t>Jadi, margarin </a:t>
                </a:r>
                <a:r>
                  <a:rPr lang="en-ID" sz="2300" dirty="0" err="1"/>
                  <a:t>untuk</a:t>
                </a:r>
                <a:r>
                  <a:rPr lang="en-ID" sz="2300" dirty="0"/>
                  <a:t> </a:t>
                </a:r>
                <a:r>
                  <a:rPr lang="en-ID" sz="2300" dirty="0" err="1"/>
                  <a:t>membuat</a:t>
                </a:r>
                <a:r>
                  <a:rPr lang="en-ID" sz="2300" dirty="0"/>
                  <a:t> roti </a:t>
                </a:r>
                <a:r>
                  <a:rPr lang="en-ID" sz="2300" dirty="0" err="1"/>
                  <a:t>bakar</a:t>
                </a:r>
                <a:r>
                  <a:rPr lang="en-ID" sz="2300" dirty="0"/>
                  <a:t> </a:t>
                </a:r>
                <a:r>
                  <a:rPr lang="en-ID" sz="2300" dirty="0" err="1"/>
                  <a:t>ketika</a:t>
                </a:r>
                <a:r>
                  <a:rPr lang="en-ID" sz="2300" dirty="0"/>
                  <a:t> </a:t>
                </a:r>
                <a:r>
                  <a:rPr lang="en-ID" sz="2300" dirty="0" err="1"/>
                  <a:t>penjualan</a:t>
                </a:r>
                <a:r>
                  <a:rPr lang="en-ID" sz="2300" dirty="0"/>
                  <a:t> </a:t>
                </a:r>
                <a:r>
                  <a:rPr lang="en-ID" sz="2300" dirty="0" err="1"/>
                  <a:t>sepi</a:t>
                </a:r>
                <a:r>
                  <a:rPr lang="en-ID" sz="2300" dirty="0"/>
                  <a:t> paling </a:t>
                </a:r>
                <a:r>
                  <a:rPr lang="en-ID" sz="2300" dirty="0" err="1"/>
                  <a:t>banyak</a:t>
                </a:r>
                <a:r>
                  <a:rPr lang="en-ID" sz="2300" dirty="0"/>
                  <a:t> </a:t>
                </a:r>
                <a:r>
                  <a:rPr lang="en-ID" sz="2300" dirty="0" err="1"/>
                  <a:t>adalah</a:t>
                </a:r>
                <a:r>
                  <a:rPr lang="en-ID" sz="2300" dirty="0"/>
                  <a:t> 100 </a:t>
                </a:r>
                <a:r>
                  <a:rPr lang="en-ID" sz="2300" dirty="0" err="1"/>
                  <a:t>sdm</a:t>
                </a:r>
                <a:r>
                  <a:rPr lang="en-ID" sz="2300" dirty="0"/>
                  <a:t>.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D1DB3B4-6719-3E83-0129-6A18344E46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49" y="2325022"/>
                <a:ext cx="11339046" cy="3743204"/>
              </a:xfrm>
              <a:prstGeom prst="rect">
                <a:avLst/>
              </a:prstGeom>
              <a:blipFill>
                <a:blip r:embed="rId6"/>
                <a:stretch>
                  <a:fillRect l="-806" r="-753" b="-2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90627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397142"/>
            <a:ext cx="6522920" cy="697584"/>
            <a:chOff x="452487" y="367645"/>
            <a:chExt cx="6522920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338606" y="442271"/>
              <a:ext cx="5636801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Perbandingan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Berbalik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 Ni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lai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F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1EFA476-A0C4-E5C1-B748-47CB90028663}"/>
              </a:ext>
            </a:extLst>
          </p:cNvPr>
          <p:cNvSpPr txBox="1"/>
          <p:nvPr/>
        </p:nvSpPr>
        <p:spPr>
          <a:xfrm>
            <a:off x="1056468" y="1111917"/>
            <a:ext cx="9847321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400" dirty="0" err="1"/>
              <a:t>Perbandingan</a:t>
            </a:r>
            <a:r>
              <a:rPr lang="en-ID" sz="2400" dirty="0"/>
              <a:t> </a:t>
            </a:r>
            <a:r>
              <a:rPr lang="en-ID" sz="2400" dirty="0" err="1"/>
              <a:t>berbalik</a:t>
            </a:r>
            <a:r>
              <a:rPr lang="en-ID" sz="2400" dirty="0"/>
              <a:t> </a:t>
            </a:r>
            <a:r>
              <a:rPr lang="en-ID" sz="2400" dirty="0" err="1"/>
              <a:t>nilai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perbandingan</a:t>
            </a:r>
            <a:r>
              <a:rPr lang="en-ID" sz="2400" dirty="0"/>
              <a:t> yang </a:t>
            </a:r>
            <a:r>
              <a:rPr lang="en-ID" sz="2400" dirty="0" err="1"/>
              <a:t>melibatkan</a:t>
            </a:r>
            <a:r>
              <a:rPr lang="en-ID" sz="2400" dirty="0"/>
              <a:t> dua </a:t>
            </a:r>
            <a:r>
              <a:rPr lang="en-ID" sz="2400" dirty="0" err="1"/>
              <a:t>rasio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nilai</a:t>
            </a:r>
            <a:r>
              <a:rPr lang="en-ID" sz="2400" dirty="0"/>
              <a:t> </a:t>
            </a:r>
            <a:r>
              <a:rPr lang="en-ID" sz="2400" dirty="0" err="1"/>
              <a:t>berkebalikan</a:t>
            </a:r>
            <a:r>
              <a:rPr lang="en-ID" sz="2400" dirty="0"/>
              <a:t> (</a:t>
            </a:r>
            <a:r>
              <a:rPr lang="en-ID" sz="2400" dirty="0" err="1"/>
              <a:t>berlawanan</a:t>
            </a:r>
            <a:r>
              <a:rPr lang="en-ID" sz="2400" dirty="0"/>
              <a:t>). 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xmlns="" id="{8A4CA7EE-348F-E2F7-4A4C-F279B43350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288116"/>
              </p:ext>
            </p:extLst>
          </p:nvPr>
        </p:nvGraphicFramePr>
        <p:xfrm>
          <a:off x="1108168" y="2584102"/>
          <a:ext cx="1864460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0060">
                  <a:extLst>
                    <a:ext uri="{9D8B030D-6E8A-4147-A177-3AD203B41FA5}">
                      <a16:colId xmlns:a16="http://schemas.microsoft.com/office/drawing/2014/main" xmlns="" val="255473208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66716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Rasio</a:t>
                      </a:r>
                      <a:r>
                        <a:rPr lang="en-US" dirty="0"/>
                        <a:t> 1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Rasio</a:t>
                      </a:r>
                      <a:r>
                        <a:rPr lang="en-US" dirty="0"/>
                        <a:t> 2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23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a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c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0254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b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d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8646550"/>
                  </a:ext>
                </a:extLst>
              </a:tr>
            </a:tbl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A9938A95-4992-F2B6-0C99-FB9A70E24B7E}"/>
              </a:ext>
            </a:extLst>
          </p:cNvPr>
          <p:cNvGrpSpPr/>
          <p:nvPr/>
        </p:nvGrpSpPr>
        <p:grpSpPr>
          <a:xfrm>
            <a:off x="735549" y="3109676"/>
            <a:ext cx="710900" cy="426209"/>
            <a:chOff x="335499" y="3166826"/>
            <a:chExt cx="710900" cy="42620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8C41A65A-65CB-68AF-2F0D-990CF98EDDE3}"/>
                </a:ext>
              </a:extLst>
            </p:cNvPr>
            <p:cNvGrpSpPr/>
            <p:nvPr/>
          </p:nvGrpSpPr>
          <p:grpSpPr>
            <a:xfrm>
              <a:off x="586311" y="3166826"/>
              <a:ext cx="460088" cy="426209"/>
              <a:chOff x="586311" y="3166826"/>
              <a:chExt cx="460088" cy="426209"/>
            </a:xfrm>
          </p:grpSpPr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xmlns="" id="{ED2C8A5F-4B38-EE20-F5D3-ADB4EF3C6902}"/>
                  </a:ext>
                </a:extLst>
              </p:cNvPr>
              <p:cNvSpPr/>
              <p:nvPr/>
            </p:nvSpPr>
            <p:spPr>
              <a:xfrm rot="13781330">
                <a:off x="603250" y="3149887"/>
                <a:ext cx="426209" cy="460088"/>
              </a:xfrm>
              <a:prstGeom prst="arc">
                <a:avLst>
                  <a:gd name="adj1" fmla="val 16199736"/>
                  <a:gd name="adj2" fmla="val 435920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xmlns="" id="{53811444-EE91-D7F7-2638-E370A84B2AD1}"/>
                  </a:ext>
                </a:extLst>
              </p:cNvPr>
              <p:cNvCxnSpPr>
                <a:cxnSpLocks/>
                <a:stCxn id="10" idx="0"/>
              </p:cNvCxnSpPr>
              <p:nvPr/>
            </p:nvCxnSpPr>
            <p:spPr>
              <a:xfrm>
                <a:off x="640948" y="3528769"/>
                <a:ext cx="67170" cy="1532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id="{9CAB8B99-A30E-49C9-518B-B571485E480A}"/>
                    </a:ext>
                  </a:extLst>
                </p:cNvPr>
                <p:cNvSpPr txBox="1"/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9CAB8B99-A30E-49C9-518B-B571485E48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8108" r="-2703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1B739EDE-4B5E-F993-597E-6B3A6A28DF6F}"/>
              </a:ext>
            </a:extLst>
          </p:cNvPr>
          <p:cNvGrpSpPr/>
          <p:nvPr/>
        </p:nvGrpSpPr>
        <p:grpSpPr>
          <a:xfrm>
            <a:off x="2662676" y="3091265"/>
            <a:ext cx="711896" cy="460088"/>
            <a:chOff x="2262626" y="3148415"/>
            <a:chExt cx="711896" cy="46008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DF786DF4-1E3B-3282-FB08-78EA1438C79C}"/>
                </a:ext>
              </a:extLst>
            </p:cNvPr>
            <p:cNvGrpSpPr/>
            <p:nvPr/>
          </p:nvGrpSpPr>
          <p:grpSpPr>
            <a:xfrm>
              <a:off x="2262626" y="3148415"/>
              <a:ext cx="417427" cy="460088"/>
              <a:chOff x="2262626" y="3148415"/>
              <a:chExt cx="417427" cy="460088"/>
            </a:xfrm>
          </p:grpSpPr>
          <p:sp>
            <p:nvSpPr>
              <p:cNvPr id="23" name="Arc 22">
                <a:extLst>
                  <a:ext uri="{FF2B5EF4-FFF2-40B4-BE49-F238E27FC236}">
                    <a16:creationId xmlns:a16="http://schemas.microsoft.com/office/drawing/2014/main" xmlns="" id="{A6530469-1C89-662F-360C-E07854757D3D}"/>
                  </a:ext>
                </a:extLst>
              </p:cNvPr>
              <p:cNvSpPr/>
              <p:nvPr/>
            </p:nvSpPr>
            <p:spPr>
              <a:xfrm rot="2292450">
                <a:off x="2262626" y="3148415"/>
                <a:ext cx="417427" cy="460088"/>
              </a:xfrm>
              <a:prstGeom prst="arc">
                <a:avLst>
                  <a:gd name="adj1" fmla="val 15610849"/>
                  <a:gd name="adj2" fmla="val 179726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xmlns="" id="{F7D9CA45-6E3E-5690-EA01-BD8D39CD64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76511" y="3499469"/>
                <a:ext cx="63237" cy="3696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xmlns="" id="{4AA65203-5730-769B-AE52-0B6632E4646A}"/>
                    </a:ext>
                  </a:extLst>
                </p:cNvPr>
                <p:cNvSpPr txBox="1"/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4AA65203-5730-769B-AE52-0B6632E4646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21053" r="-18421" b="-6667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25" name="Table 5">
            <a:extLst>
              <a:ext uri="{FF2B5EF4-FFF2-40B4-BE49-F238E27FC236}">
                <a16:creationId xmlns:a16="http://schemas.microsoft.com/office/drawing/2014/main" xmlns="" id="{FA5D321F-DD23-A0BD-FDAF-190E9561BF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325501"/>
              </p:ext>
            </p:extLst>
          </p:nvPr>
        </p:nvGraphicFramePr>
        <p:xfrm>
          <a:off x="4768351" y="2584102"/>
          <a:ext cx="1864460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0060">
                  <a:extLst>
                    <a:ext uri="{9D8B030D-6E8A-4147-A177-3AD203B41FA5}">
                      <a16:colId xmlns:a16="http://schemas.microsoft.com/office/drawing/2014/main" xmlns="" val="255473208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66716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Rasio</a:t>
                      </a:r>
                      <a:r>
                        <a:rPr lang="en-US" dirty="0"/>
                        <a:t> 1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Rasio</a:t>
                      </a:r>
                      <a:r>
                        <a:rPr lang="en-US" dirty="0"/>
                        <a:t> 2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23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p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r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0254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q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s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8646550"/>
                  </a:ext>
                </a:extLst>
              </a:tr>
            </a:tbl>
          </a:graphicData>
        </a:graphic>
      </p:graphicFrame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B3FA2405-C9E6-476B-AC98-F229EAF002F0}"/>
              </a:ext>
            </a:extLst>
          </p:cNvPr>
          <p:cNvGrpSpPr/>
          <p:nvPr/>
        </p:nvGrpSpPr>
        <p:grpSpPr>
          <a:xfrm>
            <a:off x="4395732" y="3109676"/>
            <a:ext cx="710900" cy="426209"/>
            <a:chOff x="335499" y="3166826"/>
            <a:chExt cx="710900" cy="426209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A7E6F4BF-9502-3260-B547-93383BCAD045}"/>
                </a:ext>
              </a:extLst>
            </p:cNvPr>
            <p:cNvGrpSpPr/>
            <p:nvPr/>
          </p:nvGrpSpPr>
          <p:grpSpPr>
            <a:xfrm>
              <a:off x="586311" y="3166826"/>
              <a:ext cx="460088" cy="426209"/>
              <a:chOff x="586311" y="3166826"/>
              <a:chExt cx="460088" cy="426209"/>
            </a:xfrm>
          </p:grpSpPr>
          <p:sp>
            <p:nvSpPr>
              <p:cNvPr id="29" name="Arc 28">
                <a:extLst>
                  <a:ext uri="{FF2B5EF4-FFF2-40B4-BE49-F238E27FC236}">
                    <a16:creationId xmlns:a16="http://schemas.microsoft.com/office/drawing/2014/main" xmlns="" id="{82F17F51-1107-761C-9F28-D2565EB55CCD}"/>
                  </a:ext>
                </a:extLst>
              </p:cNvPr>
              <p:cNvSpPr/>
              <p:nvPr/>
            </p:nvSpPr>
            <p:spPr>
              <a:xfrm rot="13781330">
                <a:off x="603250" y="3149887"/>
                <a:ext cx="426209" cy="460088"/>
              </a:xfrm>
              <a:prstGeom prst="arc">
                <a:avLst>
                  <a:gd name="adj1" fmla="val 16199736"/>
                  <a:gd name="adj2" fmla="val 435920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xmlns="" id="{6DC72D90-0E9D-FB08-FBE8-A9AD66AE1080}"/>
                  </a:ext>
                </a:extLst>
              </p:cNvPr>
              <p:cNvCxnSpPr>
                <a:cxnSpLocks/>
                <a:stCxn id="29" idx="0"/>
              </p:cNvCxnSpPr>
              <p:nvPr/>
            </p:nvCxnSpPr>
            <p:spPr>
              <a:xfrm>
                <a:off x="640948" y="3528769"/>
                <a:ext cx="67170" cy="1532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F2D24D81-C674-074E-4AD3-E5C3479F3EF9}"/>
                    </a:ext>
                  </a:extLst>
                </p:cNvPr>
                <p:cNvSpPr txBox="1"/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4154F366-511E-76A1-5DEA-7E88E96188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21053" r="-18421" b="-6667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DA3C4A6-B7A6-F047-66AF-EDBFC84AB5D7}"/>
              </a:ext>
            </a:extLst>
          </p:cNvPr>
          <p:cNvGrpSpPr/>
          <p:nvPr/>
        </p:nvGrpSpPr>
        <p:grpSpPr>
          <a:xfrm>
            <a:off x="6322859" y="3091265"/>
            <a:ext cx="711896" cy="460088"/>
            <a:chOff x="2262626" y="3148415"/>
            <a:chExt cx="711896" cy="46008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3F1AFD56-4176-325F-E976-DAC0B7A67146}"/>
                </a:ext>
              </a:extLst>
            </p:cNvPr>
            <p:cNvGrpSpPr/>
            <p:nvPr/>
          </p:nvGrpSpPr>
          <p:grpSpPr>
            <a:xfrm>
              <a:off x="2262626" y="3148415"/>
              <a:ext cx="417427" cy="460088"/>
              <a:chOff x="2262626" y="3148415"/>
              <a:chExt cx="417427" cy="460088"/>
            </a:xfrm>
          </p:grpSpPr>
          <p:sp>
            <p:nvSpPr>
              <p:cNvPr id="34" name="Arc 33">
                <a:extLst>
                  <a:ext uri="{FF2B5EF4-FFF2-40B4-BE49-F238E27FC236}">
                    <a16:creationId xmlns:a16="http://schemas.microsoft.com/office/drawing/2014/main" xmlns="" id="{58C018D5-FF6E-E6EE-D33A-36FA931082B4}"/>
                  </a:ext>
                </a:extLst>
              </p:cNvPr>
              <p:cNvSpPr/>
              <p:nvPr/>
            </p:nvSpPr>
            <p:spPr>
              <a:xfrm rot="2292450">
                <a:off x="2262626" y="3148415"/>
                <a:ext cx="417427" cy="460088"/>
              </a:xfrm>
              <a:prstGeom prst="arc">
                <a:avLst>
                  <a:gd name="adj1" fmla="val 15610849"/>
                  <a:gd name="adj2" fmla="val 179726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xmlns="" id="{D8CB640F-99A5-1146-3C5F-66DF5E5019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76511" y="3499469"/>
                <a:ext cx="63237" cy="3696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xmlns="" id="{DC786F75-722A-98B3-6FF8-B17EA8919559}"/>
                    </a:ext>
                  </a:extLst>
                </p:cNvPr>
                <p:cNvSpPr txBox="1"/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B10AD58C-2C59-ED5A-B533-860693A066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blipFill>
                  <a:blip r:embed="rId7"/>
                  <a:stretch>
                    <a:fillRect l="-5405" r="-5405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946078CE-45AD-EC91-93B4-7708C89A2C66}"/>
              </a:ext>
            </a:extLst>
          </p:cNvPr>
          <p:cNvSpPr txBox="1"/>
          <p:nvPr/>
        </p:nvSpPr>
        <p:spPr>
          <a:xfrm>
            <a:off x="3565905" y="3054566"/>
            <a:ext cx="6114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800" dirty="0" err="1"/>
              <a:t>atau</a:t>
            </a:r>
            <a:endParaRPr lang="en-ID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96C7D37E-AAC8-D857-FC4D-C0F5024236EB}"/>
              </a:ext>
            </a:extLst>
          </p:cNvPr>
          <p:cNvGrpSpPr/>
          <p:nvPr/>
        </p:nvGrpSpPr>
        <p:grpSpPr>
          <a:xfrm>
            <a:off x="805881" y="4138466"/>
            <a:ext cx="2455679" cy="968722"/>
            <a:chOff x="5478321" y="3105046"/>
            <a:chExt cx="834252" cy="966703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xmlns="" id="{3940D029-1115-6CF5-2062-04258E0F7AA2}"/>
                </a:ext>
              </a:extLst>
            </p:cNvPr>
            <p:cNvSpPr/>
            <p:nvPr/>
          </p:nvSpPr>
          <p:spPr>
            <a:xfrm>
              <a:off x="5478321" y="3105046"/>
              <a:ext cx="834252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xmlns="" id="{04ED56CF-2F89-9013-4402-ACBB73DA3F74}"/>
                    </a:ext>
                  </a:extLst>
                </p:cNvPr>
                <p:cNvSpPr txBox="1"/>
                <p:nvPr/>
              </p:nvSpPr>
              <p:spPr>
                <a:xfrm>
                  <a:off x="5507974" y="3105046"/>
                  <a:ext cx="804599" cy="82203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just">
                    <a:lnSpc>
                      <a:spcPct val="150000"/>
                    </a:lnSpc>
                    <a:defRPr/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dirty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a14:m>
                  <a:r>
                    <a:rPr lang="en-ID" sz="2400" dirty="0"/>
                    <a:t> atau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dirty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dirty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</m:oMath>
                  </a14:m>
                  <a:r>
                    <a:rPr lang="en-ID" sz="2400" dirty="0"/>
                    <a:t> </a:t>
                  </a:r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04ED56CF-2F89-9013-4402-ACBB73DA3F7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7974" y="3105046"/>
                  <a:ext cx="804599" cy="822035"/>
                </a:xfrm>
                <a:prstGeom prst="rect">
                  <a:avLst/>
                </a:prstGeom>
                <a:blipFill>
                  <a:blip r:embed="rId8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FD6A110E-2664-933F-BC9F-5C1B044451A4}"/>
              </a:ext>
            </a:extLst>
          </p:cNvPr>
          <p:cNvGrpSpPr/>
          <p:nvPr/>
        </p:nvGrpSpPr>
        <p:grpSpPr>
          <a:xfrm>
            <a:off x="4518504" y="4065981"/>
            <a:ext cx="2455679" cy="968722"/>
            <a:chOff x="5478321" y="3105046"/>
            <a:chExt cx="834252" cy="966703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xmlns="" id="{C2AC0C10-6372-533E-C44F-0B886595582E}"/>
                </a:ext>
              </a:extLst>
            </p:cNvPr>
            <p:cNvSpPr/>
            <p:nvPr/>
          </p:nvSpPr>
          <p:spPr>
            <a:xfrm>
              <a:off x="5478321" y="3105046"/>
              <a:ext cx="834252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xmlns="" id="{38851C77-B2F3-C9F3-FF9A-27CF397BD3CD}"/>
                    </a:ext>
                  </a:extLst>
                </p:cNvPr>
                <p:cNvSpPr txBox="1"/>
                <p:nvPr/>
              </p:nvSpPr>
              <p:spPr>
                <a:xfrm>
                  <a:off x="5507974" y="3105046"/>
                  <a:ext cx="804599" cy="82606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just">
                    <a:lnSpc>
                      <a:spcPct val="150000"/>
                    </a:lnSpc>
                    <a:defRPr/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dirty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a14:m>
                  <a:r>
                    <a:rPr lang="en-ID" sz="2400" dirty="0"/>
                    <a:t> atau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dirty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  <m:r>
                        <a:rPr lang="en-US" sz="2400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dirty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a14:m>
                  <a:r>
                    <a:rPr lang="en-ID" sz="2400" dirty="0"/>
                    <a:t> </a:t>
                  </a:r>
                </a:p>
              </p:txBody>
            </p:sp>
          </mc:Choice>
          <mc:Fallback xmlns="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38851C77-B2F3-C9F3-FF9A-27CF397BD3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7974" y="3105046"/>
                  <a:ext cx="804599" cy="826066"/>
                </a:xfrm>
                <a:prstGeom prst="rect">
                  <a:avLst/>
                </a:prstGeom>
                <a:blipFill>
                  <a:blip r:embed="rId9"/>
                  <a:stretch>
                    <a:fillRect b="-1471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43A9046E-B6F0-D463-58CA-D50FD68CDCF3}"/>
              </a:ext>
            </a:extLst>
          </p:cNvPr>
          <p:cNvGrpSpPr/>
          <p:nvPr/>
        </p:nvGrpSpPr>
        <p:grpSpPr>
          <a:xfrm>
            <a:off x="805880" y="5288381"/>
            <a:ext cx="2455679" cy="646331"/>
            <a:chOff x="5478321" y="3105046"/>
            <a:chExt cx="834252" cy="644984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xmlns="" id="{EB89D781-9156-6DCA-8D16-DB77B5E82BBE}"/>
                </a:ext>
              </a:extLst>
            </p:cNvPr>
            <p:cNvSpPr/>
            <p:nvPr/>
          </p:nvSpPr>
          <p:spPr>
            <a:xfrm>
              <a:off x="5478321" y="3105046"/>
              <a:ext cx="834252" cy="644984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xmlns="" id="{1B31FF2A-8FDA-DBB3-83D1-FC19CB4A6A1E}"/>
                    </a:ext>
                  </a:extLst>
                </p:cNvPr>
                <p:cNvSpPr txBox="1"/>
                <p:nvPr/>
              </p:nvSpPr>
              <p:spPr>
                <a:xfrm>
                  <a:off x="5507974" y="3105046"/>
                  <a:ext cx="804599" cy="64498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just">
                    <a:lnSpc>
                      <a:spcPct val="150000"/>
                    </a:lnSpc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1B31FF2A-8FDA-DBB3-83D1-FC19CB4A6A1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7974" y="3105046"/>
                  <a:ext cx="804599" cy="644984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2CB485B6-D62E-4F0D-A644-819D37921A10}"/>
              </a:ext>
            </a:extLst>
          </p:cNvPr>
          <p:cNvGrpSpPr/>
          <p:nvPr/>
        </p:nvGrpSpPr>
        <p:grpSpPr>
          <a:xfrm>
            <a:off x="4518503" y="5239766"/>
            <a:ext cx="2455679" cy="646331"/>
            <a:chOff x="5478321" y="3105046"/>
            <a:chExt cx="834252" cy="644984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xmlns="" id="{CDD605A8-A345-9E64-071B-6048AC9D534A}"/>
                </a:ext>
              </a:extLst>
            </p:cNvPr>
            <p:cNvSpPr/>
            <p:nvPr/>
          </p:nvSpPr>
          <p:spPr>
            <a:xfrm>
              <a:off x="5478321" y="3105046"/>
              <a:ext cx="834252" cy="644984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xmlns="" id="{DB4AB799-17A8-C74E-7FCE-FDE8D52774A4}"/>
                    </a:ext>
                  </a:extLst>
                </p:cNvPr>
                <p:cNvSpPr txBox="1"/>
                <p:nvPr/>
              </p:nvSpPr>
              <p:spPr>
                <a:xfrm>
                  <a:off x="5507974" y="3105046"/>
                  <a:ext cx="804599" cy="64498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just">
                    <a:lnSpc>
                      <a:spcPct val="150000"/>
                    </a:lnSpc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𝑞</m:t>
                        </m:r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DB4AB799-17A8-C74E-7FCE-FDE8D52774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7974" y="3105046"/>
                  <a:ext cx="804599" cy="644984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64960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193382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xmlns="" id="{D415CD0B-6D78-91B5-6FD6-6195782136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746527"/>
              </p:ext>
            </p:extLst>
          </p:nvPr>
        </p:nvGraphicFramePr>
        <p:xfrm>
          <a:off x="4101601" y="3391120"/>
          <a:ext cx="3701279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6719">
                  <a:extLst>
                    <a:ext uri="{9D8B030D-6E8A-4147-A177-3AD203B41FA5}">
                      <a16:colId xmlns:a16="http://schemas.microsoft.com/office/drawing/2014/main" xmlns="" val="2554732081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xmlns="" val="266716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Banyak </a:t>
                      </a:r>
                      <a:r>
                        <a:rPr lang="en-US" dirty="0" err="1"/>
                        <a:t>Mesin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Waktu </a:t>
                      </a:r>
                      <a:r>
                        <a:rPr lang="en-US" dirty="0" err="1"/>
                        <a:t>Penyelesaian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23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0254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  <a:endParaRPr lang="en-ID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t</a:t>
                      </a:r>
                      <a:endParaRPr lang="en-ID" i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8646550"/>
                  </a:ext>
                </a:extLst>
              </a:tr>
            </a:tbl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92AFF1C-FB22-3A5A-E877-2A8A45E8295F}"/>
              </a:ext>
            </a:extLst>
          </p:cNvPr>
          <p:cNvGrpSpPr/>
          <p:nvPr/>
        </p:nvGrpSpPr>
        <p:grpSpPr>
          <a:xfrm>
            <a:off x="3728982" y="3916694"/>
            <a:ext cx="710900" cy="426209"/>
            <a:chOff x="335499" y="3166826"/>
            <a:chExt cx="710900" cy="42620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8B4DC00E-514E-4E22-2218-384E25A4FC9B}"/>
                </a:ext>
              </a:extLst>
            </p:cNvPr>
            <p:cNvGrpSpPr/>
            <p:nvPr/>
          </p:nvGrpSpPr>
          <p:grpSpPr>
            <a:xfrm>
              <a:off x="586311" y="3166826"/>
              <a:ext cx="460088" cy="426209"/>
              <a:chOff x="586311" y="3166826"/>
              <a:chExt cx="460088" cy="426209"/>
            </a:xfrm>
          </p:grpSpPr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xmlns="" id="{3CAE05CB-2E04-FAF1-D00F-66342F51AFF9}"/>
                  </a:ext>
                </a:extLst>
              </p:cNvPr>
              <p:cNvSpPr/>
              <p:nvPr/>
            </p:nvSpPr>
            <p:spPr>
              <a:xfrm rot="13781330">
                <a:off x="603250" y="3149887"/>
                <a:ext cx="426209" cy="460088"/>
              </a:xfrm>
              <a:prstGeom prst="arc">
                <a:avLst>
                  <a:gd name="adj1" fmla="val 16199736"/>
                  <a:gd name="adj2" fmla="val 435920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xmlns="" id="{C83B0F14-DC8B-6EFC-2144-993391AF954E}"/>
                  </a:ext>
                </a:extLst>
              </p:cNvPr>
              <p:cNvCxnSpPr>
                <a:cxnSpLocks/>
                <a:stCxn id="9" idx="0"/>
              </p:cNvCxnSpPr>
              <p:nvPr/>
            </p:nvCxnSpPr>
            <p:spPr>
              <a:xfrm>
                <a:off x="640948" y="3528769"/>
                <a:ext cx="67170" cy="1532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xmlns="" id="{89404D1C-97FE-D7A5-346C-6EF085FBE529}"/>
                    </a:ext>
                  </a:extLst>
                </p:cNvPr>
                <p:cNvSpPr txBox="1"/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ID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89404D1C-97FE-D7A5-346C-6EF085FBE5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99" y="3198390"/>
                  <a:ext cx="226023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21622" r="-21622" b="-6522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1EC97AC6-DFDB-6659-FF24-AA97D433EC28}"/>
              </a:ext>
            </a:extLst>
          </p:cNvPr>
          <p:cNvGrpSpPr/>
          <p:nvPr/>
        </p:nvGrpSpPr>
        <p:grpSpPr>
          <a:xfrm>
            <a:off x="7520469" y="3898283"/>
            <a:ext cx="711896" cy="460088"/>
            <a:chOff x="2262626" y="3148415"/>
            <a:chExt cx="711896" cy="46008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69706FBA-E42A-F8DB-2122-DF1F1BB86683}"/>
                </a:ext>
              </a:extLst>
            </p:cNvPr>
            <p:cNvGrpSpPr/>
            <p:nvPr/>
          </p:nvGrpSpPr>
          <p:grpSpPr>
            <a:xfrm>
              <a:off x="2262626" y="3148415"/>
              <a:ext cx="417427" cy="460088"/>
              <a:chOff x="2262626" y="3148415"/>
              <a:chExt cx="417427" cy="460088"/>
            </a:xfrm>
          </p:grpSpPr>
          <p:sp>
            <p:nvSpPr>
              <p:cNvPr id="14" name="Arc 13">
                <a:extLst>
                  <a:ext uri="{FF2B5EF4-FFF2-40B4-BE49-F238E27FC236}">
                    <a16:creationId xmlns:a16="http://schemas.microsoft.com/office/drawing/2014/main" xmlns="" id="{C61E6769-D978-C176-8DD4-3C4DBA18689D}"/>
                  </a:ext>
                </a:extLst>
              </p:cNvPr>
              <p:cNvSpPr/>
              <p:nvPr/>
            </p:nvSpPr>
            <p:spPr>
              <a:xfrm rot="2292450">
                <a:off x="2262626" y="3148415"/>
                <a:ext cx="417427" cy="460088"/>
              </a:xfrm>
              <a:prstGeom prst="arc">
                <a:avLst>
                  <a:gd name="adj1" fmla="val 15610849"/>
                  <a:gd name="adj2" fmla="val 179726"/>
                </a:avLst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xmlns="" id="{0B326E0B-E42B-5987-636C-90A56913C0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76511" y="3499469"/>
                <a:ext cx="63237" cy="3696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id="{27D1DE53-E7C0-FE89-E41B-5E1EB8EC8DDB}"/>
                    </a:ext>
                  </a:extLst>
                </p:cNvPr>
                <p:cNvSpPr txBox="1"/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7D1DE53-E7C0-FE89-E41B-5E1EB8EC8DD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48499" y="3200020"/>
                  <a:ext cx="226023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5405" r="-5405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D1DB3B4-6719-3E83-0129-6A18344E46B4}"/>
              </a:ext>
            </a:extLst>
          </p:cNvPr>
          <p:cNvSpPr txBox="1"/>
          <p:nvPr/>
        </p:nvSpPr>
        <p:spPr>
          <a:xfrm>
            <a:off x="548154" y="937081"/>
            <a:ext cx="1045915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000" dirty="0" err="1"/>
              <a:t>Sebuah</a:t>
            </a:r>
            <a:r>
              <a:rPr lang="en-ID" sz="2000" dirty="0"/>
              <a:t> </a:t>
            </a:r>
            <a:r>
              <a:rPr lang="en-ID" sz="2000" dirty="0" err="1"/>
              <a:t>mesin</a:t>
            </a:r>
            <a:r>
              <a:rPr lang="en-ID" sz="2000" dirty="0"/>
              <a:t> </a:t>
            </a:r>
            <a:r>
              <a:rPr lang="en-ID" sz="2000" dirty="0" err="1"/>
              <a:t>penggiling</a:t>
            </a:r>
            <a:r>
              <a:rPr lang="en-ID" sz="2000" dirty="0"/>
              <a:t> </a:t>
            </a:r>
            <a:r>
              <a:rPr lang="en-ID" sz="2000" dirty="0" err="1"/>
              <a:t>padi</a:t>
            </a:r>
            <a:r>
              <a:rPr lang="en-ID" sz="2000" dirty="0"/>
              <a:t> </a:t>
            </a:r>
            <a:r>
              <a:rPr lang="en-ID" sz="2000" dirty="0" err="1"/>
              <a:t>mampu</a:t>
            </a:r>
            <a:r>
              <a:rPr lang="en-ID" sz="2000" dirty="0"/>
              <a:t> </a:t>
            </a:r>
            <a:r>
              <a:rPr lang="en-ID" sz="2000" dirty="0" err="1"/>
              <a:t>menggiling</a:t>
            </a:r>
            <a:r>
              <a:rPr lang="en-ID" sz="2000" dirty="0"/>
              <a:t> 1 ton </a:t>
            </a:r>
            <a:r>
              <a:rPr lang="en-ID" sz="2000" dirty="0" err="1"/>
              <a:t>padi</a:t>
            </a:r>
            <a:r>
              <a:rPr lang="en-ID" sz="2000" dirty="0"/>
              <a:t> </a:t>
            </a:r>
            <a:r>
              <a:rPr lang="en-ID" sz="2000" dirty="0" err="1"/>
              <a:t>selama</a:t>
            </a:r>
            <a:r>
              <a:rPr lang="en-ID" sz="2000" dirty="0"/>
              <a:t> 8 jam. Jika </a:t>
            </a:r>
            <a:r>
              <a:rPr lang="en-ID" sz="2000" dirty="0" err="1"/>
              <a:t>padi</a:t>
            </a:r>
            <a:r>
              <a:rPr lang="en-ID" sz="2000" dirty="0"/>
              <a:t> </a:t>
            </a:r>
            <a:r>
              <a:rPr lang="en-ID" sz="2000" dirty="0" err="1"/>
              <a:t>tersebut</a:t>
            </a:r>
            <a:r>
              <a:rPr lang="en-ID" sz="2000" dirty="0"/>
              <a:t> </a:t>
            </a:r>
            <a:r>
              <a:rPr lang="en-ID" sz="2000" dirty="0" err="1"/>
              <a:t>digiling</a:t>
            </a:r>
            <a:r>
              <a:rPr lang="en-ID" sz="2000" dirty="0"/>
              <a:t> </a:t>
            </a:r>
            <a:r>
              <a:rPr lang="en-ID" sz="2000" dirty="0" err="1"/>
              <a:t>menggunakan</a:t>
            </a:r>
            <a:r>
              <a:rPr lang="en-ID" sz="2000" dirty="0"/>
              <a:t> 4 </a:t>
            </a:r>
            <a:r>
              <a:rPr lang="en-ID" sz="2000" dirty="0" err="1"/>
              <a:t>mesin</a:t>
            </a:r>
            <a:r>
              <a:rPr lang="en-ID" sz="2000" dirty="0"/>
              <a:t> yang </a:t>
            </a:r>
            <a:r>
              <a:rPr lang="en-ID" sz="2000" dirty="0" err="1"/>
              <a:t>beroperasi</a:t>
            </a:r>
            <a:r>
              <a:rPr lang="en-ID" sz="2000" dirty="0"/>
              <a:t> </a:t>
            </a:r>
            <a:r>
              <a:rPr lang="en-ID" sz="2000" dirty="0" err="1"/>
              <a:t>bersama-sama</a:t>
            </a:r>
            <a:r>
              <a:rPr lang="en-ID" sz="2000" dirty="0"/>
              <a:t>, </a:t>
            </a:r>
            <a:r>
              <a:rPr lang="en-ID" sz="2000" dirty="0" err="1"/>
              <a:t>berapa</a:t>
            </a:r>
            <a:r>
              <a:rPr lang="en-ID" sz="2000" dirty="0"/>
              <a:t> lama </a:t>
            </a:r>
            <a:r>
              <a:rPr lang="en-ID" sz="2000" dirty="0" err="1"/>
              <a:t>waktu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menyelesaikan</a:t>
            </a:r>
            <a:r>
              <a:rPr lang="en-ID" sz="2000" dirty="0"/>
              <a:t> </a:t>
            </a:r>
            <a:r>
              <a:rPr lang="en-ID" sz="2000" dirty="0" err="1"/>
              <a:t>penggilingan</a:t>
            </a:r>
            <a:r>
              <a:rPr lang="en-ID" sz="2000" dirty="0"/>
              <a:t>? </a:t>
            </a:r>
          </a:p>
          <a:p>
            <a:pPr algn="just">
              <a:lnSpc>
                <a:spcPct val="150000"/>
              </a:lnSpc>
            </a:pPr>
            <a:r>
              <a:rPr lang="en-ID" sz="2000" b="1" dirty="0"/>
              <a:t>Jawab:</a:t>
            </a:r>
          </a:p>
          <a:p>
            <a:pPr algn="just">
              <a:lnSpc>
                <a:spcPct val="150000"/>
              </a:lnSpc>
            </a:pPr>
            <a:r>
              <a:rPr lang="en-ID" sz="2000" dirty="0" err="1"/>
              <a:t>Misalkan</a:t>
            </a:r>
            <a:r>
              <a:rPr lang="en-ID" sz="2000" dirty="0"/>
              <a:t> </a:t>
            </a:r>
            <a:r>
              <a:rPr lang="en-ID" sz="2000" dirty="0" err="1"/>
              <a:t>waktu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menyelesaikan</a:t>
            </a:r>
            <a:r>
              <a:rPr lang="en-ID" sz="2000" dirty="0"/>
              <a:t> </a:t>
            </a:r>
            <a:r>
              <a:rPr lang="en-ID" sz="2000" dirty="0" err="1"/>
              <a:t>penggilingan</a:t>
            </a:r>
            <a:r>
              <a:rPr lang="en-ID" sz="2000" dirty="0"/>
              <a:t> </a:t>
            </a:r>
            <a:r>
              <a:rPr lang="en-ID" sz="2000" dirty="0" err="1"/>
              <a:t>padi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4 </a:t>
            </a:r>
            <a:r>
              <a:rPr lang="en-ID" sz="2000" dirty="0" err="1"/>
              <a:t>mesin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i="1" dirty="0"/>
              <a:t>t</a:t>
            </a:r>
            <a:r>
              <a:rPr lang="en-ID" sz="2000" dirty="0"/>
              <a:t>. Skema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CDA820A0-BC3F-9CFD-3DDF-A5779919A13D}"/>
                  </a:ext>
                </a:extLst>
              </p:cNvPr>
              <p:cNvSpPr txBox="1"/>
              <p:nvPr/>
            </p:nvSpPr>
            <p:spPr>
              <a:xfrm>
                <a:off x="461890" y="3954521"/>
                <a:ext cx="9060180" cy="20847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ID" sz="2000" dirty="0"/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4</a:t>
                </a:r>
                <a:r>
                  <a:rPr lang="en-ID" sz="2000" i="1" dirty="0"/>
                  <a:t>t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8 </a:t>
                </a:r>
                <a:r>
                  <a:rPr lang="en-ID" sz="1600" dirty="0"/>
                  <a:t>(</a:t>
                </a:r>
                <a:r>
                  <a:rPr lang="en-ID" sz="1600" dirty="0" err="1"/>
                  <a:t>perkalian</a:t>
                </a:r>
                <a:r>
                  <a:rPr lang="en-ID" sz="1600" dirty="0"/>
                  <a:t> </a:t>
                </a:r>
                <a:r>
                  <a:rPr lang="en-ID" sz="1600" dirty="0" err="1"/>
                  <a:t>silang</a:t>
                </a:r>
                <a:r>
                  <a:rPr lang="en-ID" sz="1600" dirty="0"/>
                  <a:t>)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i="1" dirty="0"/>
                  <a:t>t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2000" dirty="0"/>
                  <a:t>2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Jadi, </a:t>
                </a:r>
                <a:r>
                  <a:rPr lang="en-ID" sz="2000" dirty="0" err="1"/>
                  <a:t>waktu</a:t>
                </a:r>
                <a:r>
                  <a:rPr lang="en-ID" sz="2000" dirty="0"/>
                  <a:t> </a:t>
                </a:r>
                <a:r>
                  <a:rPr lang="en-ID" sz="2000" dirty="0" err="1"/>
                  <a:t>untuk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menyelesaikan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penggilingan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padi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dengan</a:t>
                </a:r>
                <a:r>
                  <a:rPr lang="en-ID" sz="2000" dirty="0"/>
                  <a:t> 4 </a:t>
                </a:r>
                <a:r>
                  <a:rPr lang="en-ID" sz="2000" dirty="0" err="1"/>
                  <a:t>mesin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adalah</a:t>
                </a:r>
                <a:r>
                  <a:rPr lang="en-ID" sz="2000" dirty="0"/>
                  <a:t> 2 jam.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DA820A0-BC3F-9CFD-3DDF-A5779919A1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890" y="3954521"/>
                <a:ext cx="9060180" cy="2084738"/>
              </a:xfrm>
              <a:prstGeom prst="rect">
                <a:avLst/>
              </a:prstGeom>
              <a:blipFill>
                <a:blip r:embed="rId6"/>
                <a:stretch>
                  <a:fillRect l="-740" b="-43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8885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287CB118-38A7-43FD-95B4-A88E1897C180}"/>
              </a:ext>
            </a:extLst>
          </p:cNvPr>
          <p:cNvGrpSpPr/>
          <p:nvPr/>
        </p:nvGrpSpPr>
        <p:grpSpPr>
          <a:xfrm>
            <a:off x="210543" y="124302"/>
            <a:ext cx="5328504" cy="1257196"/>
            <a:chOff x="448773" y="219706"/>
            <a:chExt cx="5328504" cy="1257196"/>
          </a:xfrm>
        </p:grpSpPr>
        <p:sp>
          <p:nvSpPr>
            <p:cNvPr id="15" name="Diagonal Stripe 14">
              <a:extLst>
                <a:ext uri="{FF2B5EF4-FFF2-40B4-BE49-F238E27FC236}">
                  <a16:creationId xmlns:a16="http://schemas.microsoft.com/office/drawing/2014/main" xmlns="" id="{BD0A30BA-2ECA-44DC-96DA-9FF49C5214FA}"/>
                </a:ext>
              </a:extLst>
            </p:cNvPr>
            <p:cNvSpPr/>
            <p:nvPr/>
          </p:nvSpPr>
          <p:spPr>
            <a:xfrm>
              <a:off x="452487" y="384112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ACE2C210-0931-463C-8182-E30EBBAE1EFC}"/>
                </a:ext>
              </a:extLst>
            </p:cNvPr>
            <p:cNvGrpSpPr/>
            <p:nvPr/>
          </p:nvGrpSpPr>
          <p:grpSpPr>
            <a:xfrm>
              <a:off x="448773" y="219706"/>
              <a:ext cx="5328504" cy="697584"/>
              <a:chOff x="452487" y="367645"/>
              <a:chExt cx="5328504" cy="697584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9FBE807D-E9D3-4BC6-8CEE-42450EE18DE5}"/>
                  </a:ext>
                </a:extLst>
              </p:cNvPr>
              <p:cNvSpPr txBox="1"/>
              <p:nvPr/>
            </p:nvSpPr>
            <p:spPr>
              <a:xfrm>
                <a:off x="1238081" y="434363"/>
                <a:ext cx="4542910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800" dirty="0" err="1">
                    <a:solidFill>
                      <a:prstClr val="white"/>
                    </a:solidFill>
                    <a:latin typeface="Arial Black" panose="020B0A04020102020204" pitchFamily="34" charset="0"/>
                  </a:rPr>
                  <a:t>Laju</a:t>
                </a:r>
                <a:r>
                  <a:rPr lang="en-US" sz="2800" dirty="0">
                    <a:solidFill>
                      <a:prstClr val="white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prstClr val="white"/>
                    </a:solidFill>
                    <a:latin typeface="Arial Black" panose="020B0A04020102020204" pitchFamily="34" charset="0"/>
                  </a:rPr>
                  <a:t>Perubahan</a:t>
                </a:r>
                <a:r>
                  <a:rPr lang="en-US" sz="2800" dirty="0">
                    <a:solidFill>
                      <a:prstClr val="white"/>
                    </a:solidFill>
                    <a:latin typeface="Arial Black" panose="020B0A04020102020204" pitchFamily="34" charset="0"/>
                  </a:rPr>
                  <a:t> (Rate)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endParaRPr>
              </a:p>
            </p:txBody>
          </p:sp>
          <p:sp>
            <p:nvSpPr>
              <p:cNvPr id="4" name="Flowchart: Delay 3">
                <a:extLst>
                  <a:ext uri="{FF2B5EF4-FFF2-40B4-BE49-F238E27FC236}">
                    <a16:creationId xmlns:a16="http://schemas.microsoft.com/office/drawing/2014/main" xmlns="" id="{49CC3B85-BBF4-4902-9108-F22D2CE0EED2}"/>
                  </a:ext>
                </a:extLst>
              </p:cNvPr>
              <p:cNvSpPr/>
              <p:nvPr/>
            </p:nvSpPr>
            <p:spPr>
              <a:xfrm>
                <a:off x="452487" y="367645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5400" dirty="0">
                    <a:solidFill>
                      <a:prstClr val="white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G</a:t>
                </a:r>
                <a:endPara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1EFA476-A0C4-E5C1-B748-47CB90028663}"/>
              </a:ext>
            </a:extLst>
          </p:cNvPr>
          <p:cNvSpPr txBox="1"/>
          <p:nvPr/>
        </p:nvSpPr>
        <p:spPr>
          <a:xfrm>
            <a:off x="535624" y="1966940"/>
            <a:ext cx="10842618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400" dirty="0" err="1"/>
              <a:t>Rasio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perbandingan</a:t>
            </a:r>
            <a:r>
              <a:rPr lang="en-ID" sz="2400" dirty="0"/>
              <a:t> dua </a:t>
            </a:r>
            <a:r>
              <a:rPr lang="en-ID" sz="2400" dirty="0" err="1"/>
              <a:t>besaran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satuan</a:t>
            </a:r>
            <a:r>
              <a:rPr lang="en-ID" sz="2400" dirty="0"/>
              <a:t> </a:t>
            </a:r>
            <a:r>
              <a:rPr lang="en-ID" sz="2400" dirty="0" err="1"/>
              <a:t>berbeda</a:t>
            </a:r>
            <a:r>
              <a:rPr lang="en-ID" sz="2400" dirty="0"/>
              <a:t> </a:t>
            </a:r>
            <a:r>
              <a:rPr lang="en-ID" sz="2400" dirty="0" err="1"/>
              <a:t>disebut</a:t>
            </a:r>
            <a:r>
              <a:rPr lang="en-ID" sz="2400" dirty="0"/>
              <a:t> </a:t>
            </a:r>
            <a:r>
              <a:rPr lang="en-ID" sz="2400" dirty="0" err="1"/>
              <a:t>laju</a:t>
            </a:r>
            <a:r>
              <a:rPr lang="en-ID" sz="2400" dirty="0"/>
              <a:t> </a:t>
            </a:r>
            <a:r>
              <a:rPr lang="en-ID" sz="2400" dirty="0" err="1"/>
              <a:t>perubahan</a:t>
            </a:r>
            <a:r>
              <a:rPr lang="en-ID" sz="2400" dirty="0"/>
              <a:t> (rate). </a:t>
            </a:r>
            <a:r>
              <a:rPr lang="en-ID" sz="2400" dirty="0" err="1"/>
              <a:t>Laju</a:t>
            </a:r>
            <a:r>
              <a:rPr lang="en-ID" sz="2400" dirty="0"/>
              <a:t> </a:t>
            </a:r>
            <a:r>
              <a:rPr lang="en-ID" sz="2400" dirty="0" err="1"/>
              <a:t>perubahan</a:t>
            </a:r>
            <a:r>
              <a:rPr lang="en-ID" sz="2400" dirty="0"/>
              <a:t> per </a:t>
            </a:r>
            <a:r>
              <a:rPr lang="en-ID" sz="2400" dirty="0" err="1"/>
              <a:t>satu</a:t>
            </a:r>
            <a:r>
              <a:rPr lang="en-ID" sz="2400" dirty="0"/>
              <a:t> </a:t>
            </a:r>
            <a:r>
              <a:rPr lang="en-ID" sz="2400" dirty="0" err="1"/>
              <a:t>satuan</a:t>
            </a:r>
            <a:r>
              <a:rPr lang="en-ID" sz="2400" dirty="0"/>
              <a:t> </a:t>
            </a:r>
            <a:r>
              <a:rPr lang="en-ID" sz="2400" dirty="0" err="1"/>
              <a:t>disebut</a:t>
            </a:r>
            <a:r>
              <a:rPr lang="en-ID" sz="2400" dirty="0"/>
              <a:t> rate </a:t>
            </a:r>
            <a:r>
              <a:rPr lang="en-ID" sz="2400" dirty="0" err="1"/>
              <a:t>satuan</a:t>
            </a:r>
            <a:r>
              <a:rPr lang="en-ID" sz="2400" dirty="0"/>
              <a:t>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6ECA6DB-C904-4A5C-A23F-E58AFEAB5082}"/>
              </a:ext>
            </a:extLst>
          </p:cNvPr>
          <p:cNvGrpSpPr/>
          <p:nvPr/>
        </p:nvGrpSpPr>
        <p:grpSpPr>
          <a:xfrm>
            <a:off x="895545" y="861341"/>
            <a:ext cx="6894108" cy="988880"/>
            <a:chOff x="521499" y="1083049"/>
            <a:chExt cx="7083466" cy="98888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B6A5D251-FB16-4F0D-C84C-07E875FDB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499" y="1083049"/>
              <a:ext cx="7083466" cy="98888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3C535E80-FE93-F49A-C29E-E96A0EA69E69}"/>
                </a:ext>
              </a:extLst>
            </p:cNvPr>
            <p:cNvSpPr txBox="1"/>
            <p:nvPr/>
          </p:nvSpPr>
          <p:spPr>
            <a:xfrm>
              <a:off x="912512" y="1405016"/>
              <a:ext cx="630144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Laju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Perubahan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dan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Laju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Perubahan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Satuan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CB0D8041-08E1-4F12-B07E-C5A7CD315A00}"/>
              </a:ext>
            </a:extLst>
          </p:cNvPr>
          <p:cNvGrpSpPr/>
          <p:nvPr/>
        </p:nvGrpSpPr>
        <p:grpSpPr>
          <a:xfrm>
            <a:off x="448773" y="3290236"/>
            <a:ext cx="6873469" cy="951208"/>
            <a:chOff x="535624" y="3206725"/>
            <a:chExt cx="6873469" cy="95120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45753C4A-D947-6448-49B5-E7F6E2864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624" y="3206725"/>
              <a:ext cx="6873469" cy="951208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CEE0A17-8960-1B81-C671-FF9E29081AFB}"/>
                </a:ext>
              </a:extLst>
            </p:cNvPr>
            <p:cNvSpPr txBox="1"/>
            <p:nvPr/>
          </p:nvSpPr>
          <p:spPr>
            <a:xfrm>
              <a:off x="996137" y="3535007"/>
              <a:ext cx="618966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2.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Laju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Perubahan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pada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Perbandingan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Senilai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7D1D4A9-E503-8EF9-7F37-D2667B4A93B0}"/>
              </a:ext>
            </a:extLst>
          </p:cNvPr>
          <p:cNvSpPr txBox="1"/>
          <p:nvPr/>
        </p:nvSpPr>
        <p:spPr>
          <a:xfrm>
            <a:off x="448773" y="4433098"/>
            <a:ext cx="11460729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400" dirty="0" err="1"/>
              <a:t>Laju</a:t>
            </a:r>
            <a:r>
              <a:rPr lang="en-ID" sz="2400" dirty="0"/>
              <a:t> </a:t>
            </a:r>
            <a:r>
              <a:rPr lang="en-ID" sz="2400" dirty="0" err="1"/>
              <a:t>perubahan</a:t>
            </a:r>
            <a:r>
              <a:rPr lang="en-ID" sz="2400" dirty="0"/>
              <a:t> pada </a:t>
            </a:r>
            <a:r>
              <a:rPr lang="en-ID" sz="2400" dirty="0" err="1"/>
              <a:t>perbandingan</a:t>
            </a:r>
            <a:r>
              <a:rPr lang="en-ID" sz="2400" dirty="0"/>
              <a:t> </a:t>
            </a:r>
            <a:r>
              <a:rPr lang="en-ID" sz="2400" dirty="0" err="1"/>
              <a:t>senilai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penyelesaian</a:t>
            </a:r>
            <a:r>
              <a:rPr lang="en-ID" sz="2400" dirty="0"/>
              <a:t> </a:t>
            </a:r>
            <a:r>
              <a:rPr lang="en-ID" sz="2400" dirty="0" err="1"/>
              <a:t>perbandingan</a:t>
            </a:r>
            <a:r>
              <a:rPr lang="en-ID" sz="2400" dirty="0"/>
              <a:t> </a:t>
            </a:r>
            <a:r>
              <a:rPr lang="en-ID" sz="2400" dirty="0" err="1"/>
              <a:t>senilai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menggunakan</a:t>
            </a:r>
            <a:r>
              <a:rPr lang="en-ID" sz="2400" dirty="0"/>
              <a:t> </a:t>
            </a:r>
            <a:r>
              <a:rPr lang="en-ID" sz="2400" dirty="0" err="1"/>
              <a:t>cara</a:t>
            </a:r>
            <a:r>
              <a:rPr lang="en-ID" sz="2400" dirty="0"/>
              <a:t> rate. </a:t>
            </a:r>
          </a:p>
        </p:txBody>
      </p:sp>
    </p:spTree>
    <p:extLst>
      <p:ext uri="{BB962C8B-B14F-4D97-AF65-F5344CB8AC3E}">
        <p14:creationId xmlns:p14="http://schemas.microsoft.com/office/powerpoint/2010/main" val="15352927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426477" y="115830"/>
            <a:ext cx="1428202" cy="748495"/>
            <a:chOff x="618657" y="3207307"/>
            <a:chExt cx="1428202" cy="81194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657" y="3207307"/>
              <a:ext cx="1428202" cy="81194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774673" y="3428527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D1DB3B4-6719-3E83-0129-6A18344E46B4}"/>
              </a:ext>
            </a:extLst>
          </p:cNvPr>
          <p:cNvSpPr txBox="1"/>
          <p:nvPr/>
        </p:nvSpPr>
        <p:spPr>
          <a:xfrm>
            <a:off x="193563" y="906089"/>
            <a:ext cx="1115879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D" sz="2000" dirty="0" err="1"/>
              <a:t>Sebuah</a:t>
            </a:r>
            <a:r>
              <a:rPr lang="en-ID" sz="2000" dirty="0"/>
              <a:t> </a:t>
            </a:r>
            <a:r>
              <a:rPr lang="en-ID" sz="2000" dirty="0" err="1"/>
              <a:t>mobil</a:t>
            </a:r>
            <a:r>
              <a:rPr lang="en-ID" sz="2000" dirty="0"/>
              <a:t> </a:t>
            </a:r>
            <a:r>
              <a:rPr lang="en-ID" sz="2000" dirty="0" err="1"/>
              <a:t>membutuhkan</a:t>
            </a:r>
            <a:r>
              <a:rPr lang="en-ID" sz="2000" dirty="0"/>
              <a:t> </a:t>
            </a:r>
            <a:r>
              <a:rPr lang="en-ID" sz="2000" dirty="0" err="1"/>
              <a:t>bahan</a:t>
            </a:r>
            <a:r>
              <a:rPr lang="en-ID" sz="2000" dirty="0"/>
              <a:t> </a:t>
            </a:r>
            <a:r>
              <a:rPr lang="en-ID" sz="2000" dirty="0" err="1"/>
              <a:t>bakar</a:t>
            </a:r>
            <a:r>
              <a:rPr lang="en-ID" sz="2000" dirty="0"/>
              <a:t> </a:t>
            </a:r>
            <a:r>
              <a:rPr lang="en-ID" sz="2000" dirty="0" err="1"/>
              <a:t>sebanyak</a:t>
            </a:r>
            <a:r>
              <a:rPr lang="en-ID" sz="2000" dirty="0"/>
              <a:t> 40 </a:t>
            </a:r>
            <a:r>
              <a:rPr lang="en-ID" sz="2000" dirty="0" err="1"/>
              <a:t>liter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menempuh</a:t>
            </a:r>
            <a:r>
              <a:rPr lang="en-ID" sz="2000" dirty="0"/>
              <a:t> </a:t>
            </a:r>
            <a:r>
              <a:rPr lang="en-ID" sz="2000" dirty="0" err="1"/>
              <a:t>jarak</a:t>
            </a:r>
            <a:r>
              <a:rPr lang="en-ID" sz="2000" dirty="0"/>
              <a:t> 300 km. Jika Pak </a:t>
            </a:r>
            <a:r>
              <a:rPr lang="en-ID" sz="2000" dirty="0" err="1"/>
              <a:t>Bimo</a:t>
            </a:r>
            <a:r>
              <a:rPr lang="en-ID" sz="2000" dirty="0"/>
              <a:t> </a:t>
            </a:r>
            <a:r>
              <a:rPr lang="en-ID" sz="2000" dirty="0" err="1"/>
              <a:t>menaiki</a:t>
            </a:r>
            <a:r>
              <a:rPr lang="en-ID" sz="2000" dirty="0"/>
              <a:t> </a:t>
            </a:r>
            <a:r>
              <a:rPr lang="en-ID" sz="2000" dirty="0" err="1"/>
              <a:t>mobil</a:t>
            </a:r>
            <a:r>
              <a:rPr lang="en-ID" sz="2000" dirty="0"/>
              <a:t> </a:t>
            </a:r>
            <a:r>
              <a:rPr lang="en-ID" sz="2000" dirty="0" err="1"/>
              <a:t>tersebut</a:t>
            </a:r>
            <a:r>
              <a:rPr lang="en-ID" sz="2000" dirty="0"/>
              <a:t> </a:t>
            </a:r>
            <a:r>
              <a:rPr lang="en-ID" sz="2000" dirty="0" err="1"/>
              <a:t>berjalan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Kota </a:t>
            </a:r>
            <a:r>
              <a:rPr lang="en-ID" sz="2000" i="1" dirty="0"/>
              <a:t>P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Kota </a:t>
            </a:r>
            <a:r>
              <a:rPr lang="en-ID" sz="2000" i="1" dirty="0"/>
              <a:t>Q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menempuh</a:t>
            </a:r>
            <a:r>
              <a:rPr lang="en-ID" sz="2000" dirty="0"/>
              <a:t> </a:t>
            </a:r>
            <a:r>
              <a:rPr lang="en-ID" sz="2000" dirty="0" err="1"/>
              <a:t>jarak</a:t>
            </a:r>
            <a:r>
              <a:rPr lang="en-ID" sz="2000" dirty="0"/>
              <a:t> 450 km, </a:t>
            </a:r>
            <a:r>
              <a:rPr lang="en-ID" sz="2000" dirty="0" err="1"/>
              <a:t>berapa</a:t>
            </a:r>
            <a:r>
              <a:rPr lang="en-ID" sz="2000" dirty="0"/>
              <a:t> </a:t>
            </a:r>
            <a:r>
              <a:rPr lang="en-ID" sz="2000" dirty="0" err="1"/>
              <a:t>liter</a:t>
            </a:r>
            <a:r>
              <a:rPr lang="en-ID" sz="2000" dirty="0"/>
              <a:t> </a:t>
            </a:r>
            <a:r>
              <a:rPr lang="en-ID" sz="2000" dirty="0" err="1"/>
              <a:t>bahan</a:t>
            </a:r>
            <a:r>
              <a:rPr lang="en-ID" sz="2000" dirty="0"/>
              <a:t> </a:t>
            </a:r>
            <a:r>
              <a:rPr lang="en-ID" sz="2000" dirty="0" err="1"/>
              <a:t>bakar</a:t>
            </a:r>
            <a:r>
              <a:rPr lang="en-ID" sz="2000" dirty="0"/>
              <a:t> yang </a:t>
            </a:r>
            <a:r>
              <a:rPr lang="en-ID" sz="2000" dirty="0" err="1"/>
              <a:t>dibutuhkan</a:t>
            </a:r>
            <a:r>
              <a:rPr lang="en-ID" sz="2000" dirty="0"/>
              <a:t>? </a:t>
            </a:r>
          </a:p>
          <a:p>
            <a:pPr algn="just"/>
            <a:r>
              <a:rPr lang="en-ID" sz="2000" b="1" dirty="0"/>
              <a:t>Jawab:</a:t>
            </a:r>
          </a:p>
          <a:p>
            <a:pPr algn="just"/>
            <a:r>
              <a:rPr lang="en-ID" sz="2000" dirty="0" err="1"/>
              <a:t>Misalkan</a:t>
            </a:r>
            <a:r>
              <a:rPr lang="en-ID" sz="2000" dirty="0"/>
              <a:t> </a:t>
            </a:r>
            <a:r>
              <a:rPr lang="en-ID" sz="2000" i="1" dirty="0"/>
              <a:t>b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banyak</a:t>
            </a:r>
            <a:r>
              <a:rPr lang="en-ID" sz="2000" dirty="0"/>
              <a:t> </a:t>
            </a:r>
            <a:r>
              <a:rPr lang="en-ID" sz="2000" dirty="0" err="1"/>
              <a:t>bahan</a:t>
            </a:r>
            <a:r>
              <a:rPr lang="en-ID" sz="2000" dirty="0"/>
              <a:t> </a:t>
            </a:r>
            <a:r>
              <a:rPr lang="en-ID" sz="2000" dirty="0" err="1"/>
              <a:t>bakar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menempuh</a:t>
            </a:r>
            <a:r>
              <a:rPr lang="en-ID" sz="2000" dirty="0"/>
              <a:t> </a:t>
            </a:r>
            <a:r>
              <a:rPr lang="en-ID" sz="2000" dirty="0" err="1"/>
              <a:t>jarak</a:t>
            </a:r>
            <a:r>
              <a:rPr lang="en-ID" sz="2000" dirty="0"/>
              <a:t> 450 km. Skema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permasalahan</a:t>
            </a:r>
            <a:r>
              <a:rPr lang="en-ID" sz="2000" dirty="0"/>
              <a:t> </a:t>
            </a:r>
            <a:r>
              <a:rPr lang="en-ID" sz="2000" dirty="0" err="1"/>
              <a:t>tersebut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sebagai</a:t>
            </a:r>
            <a:r>
              <a:rPr lang="en-ID" sz="2000" dirty="0"/>
              <a:t> </a:t>
            </a:r>
            <a:r>
              <a:rPr lang="en-ID" sz="2000" dirty="0" err="1"/>
              <a:t>berikut</a:t>
            </a:r>
            <a:r>
              <a:rPr lang="en-ID" sz="2000" dirty="0"/>
              <a:t>.</a:t>
            </a:r>
          </a:p>
        </p:txBody>
      </p:sp>
      <p:graphicFrame>
        <p:nvGraphicFramePr>
          <p:cNvPr id="16" name="Table 17">
            <a:extLst>
              <a:ext uri="{FF2B5EF4-FFF2-40B4-BE49-F238E27FC236}">
                <a16:creationId xmlns:a16="http://schemas.microsoft.com/office/drawing/2014/main" xmlns="" id="{5A95D8AB-CE25-2B96-D2B3-E8479C1A35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787027"/>
              </p:ext>
            </p:extLst>
          </p:nvPr>
        </p:nvGraphicFramePr>
        <p:xfrm>
          <a:off x="3414531" y="2896692"/>
          <a:ext cx="1001441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1441">
                  <a:extLst>
                    <a:ext uri="{9D8B030D-6E8A-4147-A177-3AD203B41FA5}">
                      <a16:colId xmlns:a16="http://schemas.microsoft.com/office/drawing/2014/main" xmlns="" val="6662768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Rate 1</a:t>
                      </a:r>
                      <a:endParaRPr lang="en-ID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0269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 liter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26451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300 km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0621200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02884103-F49B-2607-F2ED-4F6C0F33EC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008136"/>
              </p:ext>
            </p:extLst>
          </p:nvPr>
        </p:nvGraphicFramePr>
        <p:xfrm>
          <a:off x="5141633" y="2896692"/>
          <a:ext cx="1001441" cy="1112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1441">
                  <a:extLst>
                    <a:ext uri="{9D8B030D-6E8A-4147-A177-3AD203B41FA5}">
                      <a16:colId xmlns:a16="http://schemas.microsoft.com/office/drawing/2014/main" xmlns="" val="6662768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Rate 2</a:t>
                      </a:r>
                      <a:endParaRPr lang="en-ID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0269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b</a:t>
                      </a:r>
                      <a:endParaRPr lang="en-ID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26451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450 km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0621200"/>
                  </a:ext>
                </a:extLst>
              </a:tr>
            </a:tbl>
          </a:graphicData>
        </a:graphic>
      </p:graphicFrame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F01B50BA-4468-BA6E-00C7-90625EFDB4F6}"/>
              </a:ext>
            </a:extLst>
          </p:cNvPr>
          <p:cNvCxnSpPr/>
          <p:nvPr/>
        </p:nvCxnSpPr>
        <p:spPr>
          <a:xfrm>
            <a:off x="4504872" y="3479800"/>
            <a:ext cx="4826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2E33FC6E-8AEB-246A-49FF-A8481FC4E231}"/>
              </a:ext>
            </a:extLst>
          </p:cNvPr>
          <p:cNvCxnSpPr/>
          <p:nvPr/>
        </p:nvCxnSpPr>
        <p:spPr>
          <a:xfrm>
            <a:off x="4517572" y="3835400"/>
            <a:ext cx="4826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B2EFD7AF-F922-6D2C-3A02-96E76D5C2468}"/>
              </a:ext>
            </a:extLst>
          </p:cNvPr>
          <p:cNvGrpSpPr/>
          <p:nvPr/>
        </p:nvGrpSpPr>
        <p:grpSpPr>
          <a:xfrm>
            <a:off x="548154" y="4084720"/>
            <a:ext cx="4147606" cy="1416252"/>
            <a:chOff x="996828" y="4507751"/>
            <a:chExt cx="4147606" cy="141625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xmlns="" id="{2A568736-9E70-A39C-F9AF-ECBA50A8D059}"/>
                    </a:ext>
                  </a:extLst>
                </p:cNvPr>
                <p:cNvSpPr txBox="1"/>
                <p:nvPr/>
              </p:nvSpPr>
              <p:spPr>
                <a:xfrm>
                  <a:off x="996828" y="4507751"/>
                  <a:ext cx="1732205" cy="44807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ID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40 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liter</m:t>
                          </m:r>
                        </m:num>
                        <m:den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300 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km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450 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km</m:t>
                          </m:r>
                        </m:den>
                      </m:f>
                    </m:oMath>
                  </a14:m>
                  <a:r>
                    <a:rPr lang="en-ID" sz="2000" dirty="0"/>
                    <a:t> </a:t>
                  </a:r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2A568736-9E70-A39C-F9AF-ECBA50A8D0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6828" y="4507751"/>
                  <a:ext cx="1732205" cy="448071"/>
                </a:xfrm>
                <a:prstGeom prst="rect">
                  <a:avLst/>
                </a:prstGeom>
                <a:blipFill>
                  <a:blip r:embed="rId4"/>
                  <a:stretch>
                    <a:fillRect l="-35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xmlns="" id="{6E82354A-84A5-BC3C-5ADF-4D96C46892E9}"/>
                    </a:ext>
                  </a:extLst>
                </p:cNvPr>
                <p:cNvSpPr txBox="1"/>
                <p:nvPr/>
              </p:nvSpPr>
              <p:spPr>
                <a:xfrm>
                  <a:off x="1436547" y="5014119"/>
                  <a:ext cx="3707887" cy="54040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450 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km</m:t>
                          </m:r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 × 40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liter</m:t>
                          </m:r>
                        </m:num>
                        <m:den>
                          <m: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300 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panose="02040503050406030204" pitchFamily="18" charset="0"/>
                            </a:rPr>
                            <m:t>km</m:t>
                          </m:r>
                        </m:den>
                      </m:f>
                    </m:oMath>
                  </a14:m>
                  <a:r>
                    <a:rPr lang="en-ID" sz="2000" dirty="0"/>
                    <a:t> </a:t>
                  </a:r>
                  <a:r>
                    <a:rPr lang="en-ID" sz="1400" dirty="0"/>
                    <a:t>(</a:t>
                  </a:r>
                  <a:r>
                    <a:rPr lang="en-ID" sz="1400" dirty="0" err="1"/>
                    <a:t>perkalian</a:t>
                  </a:r>
                  <a:r>
                    <a:rPr lang="en-ID" sz="1400" dirty="0"/>
                    <a:t> </a:t>
                  </a:r>
                  <a:r>
                    <a:rPr lang="en-ID" sz="1400" dirty="0" err="1"/>
                    <a:t>silang</a:t>
                  </a:r>
                  <a:r>
                    <a:rPr lang="en-ID" sz="1400" dirty="0"/>
                    <a:t>) </a:t>
                  </a:r>
                  <a:endParaRPr lang="en-ID" sz="2000" dirty="0"/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6E82354A-84A5-BC3C-5ADF-4D96C46892E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36547" y="5014119"/>
                  <a:ext cx="3707887" cy="540404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xmlns="" id="{48B33269-8F86-FF56-D8A5-882BC78D7FB7}"/>
                    </a:ext>
                  </a:extLst>
                </p:cNvPr>
                <p:cNvSpPr txBox="1"/>
                <p:nvPr/>
              </p:nvSpPr>
              <p:spPr>
                <a:xfrm>
                  <a:off x="1626945" y="5523893"/>
                  <a:ext cx="2379906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=60 </m:t>
                      </m:r>
                    </m:oMath>
                  </a14:m>
                  <a:r>
                    <a:rPr lang="en-ID" sz="2000" dirty="0"/>
                    <a:t>liter</a:t>
                  </a:r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48B33269-8F86-FF56-D8A5-882BC78D7F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26945" y="5523893"/>
                  <a:ext cx="2379906" cy="400110"/>
                </a:xfrm>
                <a:prstGeom prst="rect">
                  <a:avLst/>
                </a:prstGeom>
                <a:blipFill>
                  <a:blip r:embed="rId6"/>
                  <a:stretch>
                    <a:fillRect t="-9231" b="-27692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1EA7B81-AAF5-BBE4-D9A8-4FB7258886CC}"/>
              </a:ext>
            </a:extLst>
          </p:cNvPr>
          <p:cNvSpPr txBox="1"/>
          <p:nvPr/>
        </p:nvSpPr>
        <p:spPr>
          <a:xfrm>
            <a:off x="426477" y="5527166"/>
            <a:ext cx="90614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dirty="0"/>
              <a:t>Jadi, </a:t>
            </a:r>
            <a:r>
              <a:rPr lang="en-ID" sz="2000" dirty="0" err="1"/>
              <a:t>bahan</a:t>
            </a:r>
            <a:r>
              <a:rPr lang="en-ID" sz="2000" dirty="0"/>
              <a:t> </a:t>
            </a:r>
            <a:r>
              <a:rPr lang="en-ID" sz="2000" dirty="0" err="1"/>
              <a:t>bakar</a:t>
            </a:r>
            <a:r>
              <a:rPr lang="en-ID" sz="2000" dirty="0"/>
              <a:t> yang </a:t>
            </a:r>
            <a:r>
              <a:rPr lang="en-ID" sz="2000" dirty="0" err="1"/>
              <a:t>dibutuhkan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menempuh</a:t>
            </a:r>
            <a:r>
              <a:rPr lang="en-ID" sz="2000" dirty="0"/>
              <a:t> </a:t>
            </a:r>
            <a:r>
              <a:rPr lang="en-ID" sz="2000" dirty="0" err="1"/>
              <a:t>jarak</a:t>
            </a:r>
            <a:r>
              <a:rPr lang="en-ID" sz="2000" dirty="0"/>
              <a:t> 450 km </a:t>
            </a:r>
            <a:r>
              <a:rPr lang="en-ID" sz="2000" dirty="0" err="1"/>
              <a:t>sebanyak</a:t>
            </a:r>
            <a:r>
              <a:rPr lang="en-ID" sz="2000" dirty="0"/>
              <a:t> 60 </a:t>
            </a:r>
            <a:r>
              <a:rPr lang="en-ID" sz="2000" dirty="0" err="1"/>
              <a:t>liter</a:t>
            </a:r>
            <a:r>
              <a:rPr lang="en-ID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49646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397142"/>
            <a:ext cx="9317723" cy="697584"/>
            <a:chOff x="452487" y="367645"/>
            <a:chExt cx="9317723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338606" y="478855"/>
              <a:ext cx="8431604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Laju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Perubahan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pada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Grafik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Perbandingan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5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H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1EFA476-A0C4-E5C1-B748-47CB90028663}"/>
              </a:ext>
            </a:extLst>
          </p:cNvPr>
          <p:cNvSpPr txBox="1"/>
          <p:nvPr/>
        </p:nvSpPr>
        <p:spPr>
          <a:xfrm>
            <a:off x="254080" y="3267745"/>
            <a:ext cx="11287026" cy="1563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2200" dirty="0" err="1"/>
              <a:t>Sebuah</a:t>
            </a:r>
            <a:r>
              <a:rPr lang="en-ID" sz="2200" dirty="0"/>
              <a:t> </a:t>
            </a:r>
            <a:r>
              <a:rPr lang="en-ID" sz="2200" dirty="0" err="1"/>
              <a:t>mobil</a:t>
            </a:r>
            <a:r>
              <a:rPr lang="en-ID" sz="2200" dirty="0"/>
              <a:t> </a:t>
            </a:r>
            <a:r>
              <a:rPr lang="en-ID" sz="2200" dirty="0" err="1"/>
              <a:t>memerlukan</a:t>
            </a:r>
            <a:r>
              <a:rPr lang="en-ID" sz="2200" dirty="0"/>
              <a:t> 1 </a:t>
            </a:r>
            <a:r>
              <a:rPr lang="en-ID" sz="2200" dirty="0" err="1"/>
              <a:t>liter</a:t>
            </a:r>
            <a:r>
              <a:rPr lang="en-ID" sz="2200" dirty="0"/>
              <a:t> </a:t>
            </a:r>
            <a:r>
              <a:rPr lang="en-ID" sz="2200" dirty="0" err="1"/>
              <a:t>bensin</a:t>
            </a:r>
            <a:r>
              <a:rPr lang="en-ID" sz="2200" dirty="0"/>
              <a:t> </a:t>
            </a:r>
            <a:r>
              <a:rPr lang="en-ID" sz="2200" dirty="0" err="1"/>
              <a:t>untuk</a:t>
            </a:r>
            <a:r>
              <a:rPr lang="en-ID" sz="2200" dirty="0"/>
              <a:t> </a:t>
            </a:r>
            <a:r>
              <a:rPr lang="en-ID" sz="2200" dirty="0" err="1"/>
              <a:t>menempuh</a:t>
            </a:r>
            <a:r>
              <a:rPr lang="en-ID" sz="2200" dirty="0"/>
              <a:t> </a:t>
            </a:r>
            <a:r>
              <a:rPr lang="en-ID" sz="2200" dirty="0" err="1"/>
              <a:t>jarak</a:t>
            </a:r>
            <a:r>
              <a:rPr lang="en-ID" sz="2200" dirty="0"/>
              <a:t> 12 km, 2 </a:t>
            </a:r>
            <a:r>
              <a:rPr lang="en-ID" sz="2200" dirty="0" err="1"/>
              <a:t>liter</a:t>
            </a:r>
            <a:r>
              <a:rPr lang="en-ID" sz="2200" dirty="0"/>
              <a:t> </a:t>
            </a:r>
            <a:r>
              <a:rPr lang="en-ID" sz="2200" dirty="0" err="1"/>
              <a:t>bensin</a:t>
            </a:r>
            <a:r>
              <a:rPr lang="en-ID" sz="2200" dirty="0"/>
              <a:t> </a:t>
            </a:r>
            <a:r>
              <a:rPr lang="en-ID" sz="2200" dirty="0" err="1"/>
              <a:t>untuk</a:t>
            </a:r>
            <a:r>
              <a:rPr lang="en-ID" sz="2200" dirty="0"/>
              <a:t> </a:t>
            </a:r>
            <a:r>
              <a:rPr lang="en-ID" sz="2200" dirty="0" err="1"/>
              <a:t>menempuh</a:t>
            </a:r>
            <a:r>
              <a:rPr lang="en-ID" sz="2200" dirty="0"/>
              <a:t> </a:t>
            </a:r>
            <a:r>
              <a:rPr lang="en-ID" sz="2200" dirty="0" err="1"/>
              <a:t>jarak</a:t>
            </a:r>
            <a:r>
              <a:rPr lang="en-ID" sz="2200" dirty="0"/>
              <a:t> 24 km, 3 </a:t>
            </a:r>
            <a:r>
              <a:rPr lang="en-ID" sz="2200" dirty="0" err="1"/>
              <a:t>liter</a:t>
            </a:r>
            <a:r>
              <a:rPr lang="en-ID" sz="2200" dirty="0"/>
              <a:t> </a:t>
            </a:r>
            <a:r>
              <a:rPr lang="en-ID" sz="2200" dirty="0" err="1"/>
              <a:t>bensin</a:t>
            </a:r>
            <a:r>
              <a:rPr lang="en-ID" sz="2200" dirty="0"/>
              <a:t> </a:t>
            </a:r>
            <a:r>
              <a:rPr lang="en-ID" sz="2200" dirty="0" err="1"/>
              <a:t>untuk</a:t>
            </a:r>
            <a:r>
              <a:rPr lang="en-ID" sz="2200" dirty="0"/>
              <a:t> </a:t>
            </a:r>
            <a:r>
              <a:rPr lang="en-ID" sz="2200" dirty="0" err="1"/>
              <a:t>menempuh</a:t>
            </a:r>
            <a:r>
              <a:rPr lang="en-ID" sz="2200" dirty="0"/>
              <a:t> </a:t>
            </a:r>
            <a:r>
              <a:rPr lang="en-ID" sz="2200" dirty="0" err="1"/>
              <a:t>jarak</a:t>
            </a:r>
            <a:r>
              <a:rPr lang="en-ID" sz="2200" dirty="0"/>
              <a:t> 36 km, dan </a:t>
            </a:r>
            <a:r>
              <a:rPr lang="en-ID" sz="2200" dirty="0" err="1"/>
              <a:t>seterusnya</a:t>
            </a:r>
            <a:r>
              <a:rPr lang="en-ID" sz="2200" dirty="0"/>
              <a:t>. </a:t>
            </a:r>
            <a:r>
              <a:rPr lang="en-ID" sz="2200" dirty="0" err="1"/>
              <a:t>Apabila</a:t>
            </a:r>
            <a:r>
              <a:rPr lang="en-ID" sz="2200" dirty="0"/>
              <a:t> </a:t>
            </a:r>
            <a:r>
              <a:rPr lang="en-ID" sz="2200" dirty="0" err="1"/>
              <a:t>dinyatakan</a:t>
            </a:r>
            <a:r>
              <a:rPr lang="en-ID" sz="2200" dirty="0"/>
              <a:t> </a:t>
            </a:r>
            <a:r>
              <a:rPr lang="en-ID" sz="2200" dirty="0" err="1"/>
              <a:t>dalam</a:t>
            </a:r>
            <a:r>
              <a:rPr lang="en-ID" sz="2200" dirty="0"/>
              <a:t> </a:t>
            </a:r>
            <a:r>
              <a:rPr lang="en-ID" sz="2200" dirty="0" err="1"/>
              <a:t>tabel</a:t>
            </a:r>
            <a:r>
              <a:rPr lang="en-ID" sz="2200" dirty="0"/>
              <a:t>, </a:t>
            </a:r>
            <a:r>
              <a:rPr lang="en-ID" sz="2200" dirty="0" err="1"/>
              <a:t>dituliskan</a:t>
            </a:r>
            <a:r>
              <a:rPr lang="en-ID" sz="2200" dirty="0"/>
              <a:t> </a:t>
            </a:r>
            <a:r>
              <a:rPr lang="en-ID" sz="2200" dirty="0" err="1"/>
              <a:t>sebagai</a:t>
            </a:r>
            <a:r>
              <a:rPr lang="en-ID" sz="2200" dirty="0"/>
              <a:t> </a:t>
            </a:r>
            <a:r>
              <a:rPr lang="en-ID" sz="2200" dirty="0" err="1"/>
              <a:t>berikut</a:t>
            </a:r>
            <a:r>
              <a:rPr lang="en-ID" sz="2200" dirty="0"/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8F4B3685-ED89-479E-90F9-28186E3673D3}"/>
              </a:ext>
            </a:extLst>
          </p:cNvPr>
          <p:cNvGrpSpPr/>
          <p:nvPr/>
        </p:nvGrpSpPr>
        <p:grpSpPr>
          <a:xfrm>
            <a:off x="1237491" y="1263242"/>
            <a:ext cx="7587332" cy="932268"/>
            <a:chOff x="452487" y="1245915"/>
            <a:chExt cx="8431604" cy="10901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B6A5D251-FB16-4F0D-C84C-07E875FDB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487" y="1245915"/>
              <a:ext cx="8431604" cy="109018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3C535E80-FE93-F49A-C29E-E96A0EA69E69}"/>
                </a:ext>
              </a:extLst>
            </p:cNvPr>
            <p:cNvSpPr txBox="1"/>
            <p:nvPr/>
          </p:nvSpPr>
          <p:spPr>
            <a:xfrm>
              <a:off x="895546" y="1576368"/>
              <a:ext cx="76382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Laju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Perubahan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pada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Grafik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Perbandingan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Senilai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3BAFD179-FAF4-4166-3E90-CA22C6886204}"/>
              </a:ext>
            </a:extLst>
          </p:cNvPr>
          <p:cNvGrpSpPr/>
          <p:nvPr/>
        </p:nvGrpSpPr>
        <p:grpSpPr>
          <a:xfrm>
            <a:off x="452487" y="2407395"/>
            <a:ext cx="1385820" cy="774478"/>
            <a:chOff x="740334" y="3043297"/>
            <a:chExt cx="1289339" cy="84013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D98AB82B-F052-73BC-82F1-EA16106F0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259755" cy="84013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9F0A3130-8DBE-BB12-A96F-5FE697BC8419}"/>
                </a:ext>
              </a:extLst>
            </p:cNvPr>
            <p:cNvSpPr txBox="1"/>
            <p:nvPr/>
          </p:nvSpPr>
          <p:spPr>
            <a:xfrm>
              <a:off x="838117" y="3274259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xmlns="" id="{3120B49A-3DB9-FF2B-CB9F-63E937825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159528"/>
              </p:ext>
            </p:extLst>
          </p:nvPr>
        </p:nvGraphicFramePr>
        <p:xfrm>
          <a:off x="3789143" y="5150218"/>
          <a:ext cx="4613714" cy="741680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2312111">
                  <a:extLst>
                    <a:ext uri="{9D8B030D-6E8A-4147-A177-3AD203B41FA5}">
                      <a16:colId xmlns:a16="http://schemas.microsoft.com/office/drawing/2014/main" xmlns="" val="33656116"/>
                    </a:ext>
                  </a:extLst>
                </a:gridCol>
                <a:gridCol w="566057">
                  <a:extLst>
                    <a:ext uri="{9D8B030D-6E8A-4147-A177-3AD203B41FA5}">
                      <a16:colId xmlns:a16="http://schemas.microsoft.com/office/drawing/2014/main" xmlns="" val="265489781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462997189"/>
                    </a:ext>
                  </a:extLst>
                </a:gridCol>
                <a:gridCol w="417286">
                  <a:extLst>
                    <a:ext uri="{9D8B030D-6E8A-4147-A177-3AD203B41FA5}">
                      <a16:colId xmlns:a16="http://schemas.microsoft.com/office/drawing/2014/main" xmlns="" val="1795015850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xmlns="" val="338413586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xmlns="" val="1421606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Banyak </a:t>
                      </a:r>
                      <a:r>
                        <a:rPr lang="en-US" dirty="0" err="1"/>
                        <a:t>Bensin</a:t>
                      </a:r>
                      <a:r>
                        <a:rPr lang="en-US" dirty="0"/>
                        <a:t> (liter)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x</a:t>
                      </a:r>
                      <a:endParaRPr lang="en-ID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8718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Jarak </a:t>
                      </a:r>
                      <a:r>
                        <a:rPr lang="en-US" dirty="0" err="1"/>
                        <a:t>Tempuh</a:t>
                      </a:r>
                      <a:r>
                        <a:rPr lang="en-US" dirty="0"/>
                        <a:t> (km)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36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48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y</a:t>
                      </a:r>
                      <a:endParaRPr lang="en-ID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4393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40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4A06E939-57C8-5D18-35BA-CF8BA8F7E380}"/>
                  </a:ext>
                </a:extLst>
              </p:cNvPr>
              <p:cNvSpPr txBox="1"/>
              <p:nvPr/>
            </p:nvSpPr>
            <p:spPr>
              <a:xfrm>
                <a:off x="415636" y="261496"/>
                <a:ext cx="6676540" cy="2305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bensin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1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liter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bensin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liter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jarak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12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km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jarak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km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  <a:r>
                  <a:rPr lang="en-ID" dirty="0"/>
                  <a:t>(perbandingan senilai)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/>
                  <a:t>                  </a:t>
                </a:r>
                <a:r>
                  <a:rPr lang="en-ID" sz="2400" i="1" dirty="0"/>
                  <a:t> y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12</a:t>
                </a:r>
                <a:r>
                  <a:rPr lang="en-ID" sz="2400" i="1" dirty="0"/>
                  <a:t>x</a:t>
                </a:r>
                <a:r>
                  <a:rPr lang="en-ID" sz="2400" dirty="0"/>
                  <a:t> </a:t>
                </a:r>
                <a:r>
                  <a:rPr lang="en-ID" dirty="0"/>
                  <a:t>(</a:t>
                </a:r>
                <a:r>
                  <a:rPr lang="en-ID" dirty="0" err="1"/>
                  <a:t>perkalian</a:t>
                </a:r>
                <a:r>
                  <a:rPr lang="en-ID" dirty="0"/>
                  <a:t> </a:t>
                </a:r>
                <a:r>
                  <a:rPr lang="en-ID" dirty="0" err="1"/>
                  <a:t>silang</a:t>
                </a:r>
                <a:r>
                  <a:rPr lang="en-ID" dirty="0"/>
                  <a:t>)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A06E939-57C8-5D18-35BA-CF8BA8F7E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36" y="261496"/>
                <a:ext cx="6676540" cy="2305118"/>
              </a:xfrm>
              <a:prstGeom prst="rect">
                <a:avLst/>
              </a:prstGeom>
              <a:blipFill>
                <a:blip r:embed="rId2"/>
                <a:stretch>
                  <a:fillRect b="-5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0285B892-5175-3021-604F-4B4729CAFD62}"/>
                  </a:ext>
                </a:extLst>
              </p:cNvPr>
              <p:cNvSpPr txBox="1"/>
              <p:nvPr/>
            </p:nvSpPr>
            <p:spPr>
              <a:xfrm>
                <a:off x="398683" y="3907180"/>
                <a:ext cx="11404657" cy="16970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400" dirty="0" err="1"/>
                  <a:t>Persamaan</a:t>
                </a:r>
                <a:r>
                  <a:rPr lang="en-ID" sz="2400" dirty="0"/>
                  <a:t> </a:t>
                </a:r>
                <a:r>
                  <a:rPr lang="en-ID" sz="2400" i="1" dirty="0"/>
                  <a:t>y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12</a:t>
                </a:r>
                <a:r>
                  <a:rPr lang="en-ID" sz="2400" i="1" dirty="0"/>
                  <a:t>x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menunjukkan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bahwa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grafik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memiliki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kemiringan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konstan</a:t>
                </a:r>
                <a:r>
                  <a:rPr lang="en-ID" sz="2400" dirty="0"/>
                  <a:t> </a:t>
                </a:r>
                <a:r>
                  <a:rPr lang="en-ID" sz="2400" i="1" dirty="0"/>
                  <a:t>m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12. </a:t>
                </a:r>
                <a:r>
                  <a:rPr lang="en-ID" sz="2400" dirty="0" err="1"/>
                  <a:t>Kemiringan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tersebut</a:t>
                </a:r>
                <a:r>
                  <a:rPr lang="en-ID" sz="2400" dirty="0"/>
                  <a:t> juga </a:t>
                </a:r>
                <a:r>
                  <a:rPr lang="en-ID" sz="2400" dirty="0" err="1"/>
                  <a:t>menunjukkan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nilai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laju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perubahan</a:t>
                </a:r>
                <a:r>
                  <a:rPr lang="en-ID" sz="2400" dirty="0"/>
                  <a:t>. Jadi,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dikatakan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bahwa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laju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perubahan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jarak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tempuh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terhadap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banyak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bensin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12 km per </a:t>
                </a:r>
                <a:r>
                  <a:rPr lang="en-ID" sz="2400" dirty="0" err="1"/>
                  <a:t>liter</a:t>
                </a:r>
                <a:r>
                  <a:rPr lang="en-ID" sz="2400" dirty="0"/>
                  <a:t>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285B892-5175-3021-604F-4B4729CAF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683" y="3907180"/>
                <a:ext cx="11404657" cy="1697068"/>
              </a:xfrm>
              <a:prstGeom prst="rect">
                <a:avLst/>
              </a:prstGeom>
              <a:blipFill>
                <a:blip r:embed="rId3"/>
                <a:stretch>
                  <a:fillRect l="-802" r="-855" b="-7554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1CABFC78-AF63-E46B-7B7D-1CC4BD0CB0CE}"/>
              </a:ext>
            </a:extLst>
          </p:cNvPr>
          <p:cNvSpPr txBox="1"/>
          <p:nvPr/>
        </p:nvSpPr>
        <p:spPr>
          <a:xfrm>
            <a:off x="7699792" y="3401108"/>
            <a:ext cx="31784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Banyak </a:t>
            </a:r>
            <a:r>
              <a:rPr lang="en-US" b="1" dirty="0" err="1"/>
              <a:t>Bensin</a:t>
            </a:r>
            <a:r>
              <a:rPr lang="en-US" b="1" dirty="0"/>
              <a:t> (liter)</a:t>
            </a:r>
            <a:endParaRPr lang="en-ID" b="1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5943A4A6-5631-18BE-CA82-6751DD738BFA}"/>
              </a:ext>
            </a:extLst>
          </p:cNvPr>
          <p:cNvGrpSpPr/>
          <p:nvPr/>
        </p:nvGrpSpPr>
        <p:grpSpPr>
          <a:xfrm>
            <a:off x="6731210" y="466469"/>
            <a:ext cx="3948891" cy="3055589"/>
            <a:chOff x="6731210" y="466469"/>
            <a:chExt cx="3948891" cy="3055589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xmlns="" id="{4C8DC703-694B-BABD-BACA-C3E1F4F6F4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86174" y="756140"/>
              <a:ext cx="16953" cy="276591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xmlns="" id="{B89E9365-88AB-A4D1-FCBD-29742D627087}"/>
                </a:ext>
              </a:extLst>
            </p:cNvPr>
            <p:cNvCxnSpPr>
              <a:cxnSpLocks/>
            </p:cNvCxnSpPr>
            <p:nvPr/>
          </p:nvCxnSpPr>
          <p:spPr>
            <a:xfrm>
              <a:off x="7092176" y="3130550"/>
              <a:ext cx="3241995" cy="1171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594CDD5D-A08D-5805-FADE-06A5D01B30CB}"/>
                </a:ext>
              </a:extLst>
            </p:cNvPr>
            <p:cNvSpPr txBox="1"/>
            <p:nvPr/>
          </p:nvSpPr>
          <p:spPr>
            <a:xfrm>
              <a:off x="7796222" y="3068607"/>
              <a:ext cx="4095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sz="1800" dirty="0"/>
                <a:t>1</a:t>
              </a:r>
              <a:endParaRPr lang="en-ID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67A8A1F-0C6C-DA3C-AAF5-783A9BB78116}"/>
                </a:ext>
              </a:extLst>
            </p:cNvPr>
            <p:cNvSpPr txBox="1"/>
            <p:nvPr/>
          </p:nvSpPr>
          <p:spPr>
            <a:xfrm>
              <a:off x="9677419" y="3127520"/>
              <a:ext cx="4095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4</a:t>
              </a:r>
              <a:endParaRPr lang="en-ID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C54B1D22-83F3-4132-7B75-1C46FE099F37}"/>
                </a:ext>
              </a:extLst>
            </p:cNvPr>
            <p:cNvSpPr txBox="1"/>
            <p:nvPr/>
          </p:nvSpPr>
          <p:spPr>
            <a:xfrm>
              <a:off x="9105350" y="3088236"/>
              <a:ext cx="4095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3</a:t>
              </a:r>
              <a:endParaRPr lang="en-ID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7A1C41A9-814E-2F0B-91D6-B1AD56DA31BC}"/>
                </a:ext>
              </a:extLst>
            </p:cNvPr>
            <p:cNvSpPr txBox="1"/>
            <p:nvPr/>
          </p:nvSpPr>
          <p:spPr>
            <a:xfrm>
              <a:off x="8467729" y="3088236"/>
              <a:ext cx="4095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2</a:t>
              </a:r>
              <a:endParaRPr lang="en-ID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3572C1DC-9FDE-D805-E0CC-33C30966AF98}"/>
                </a:ext>
              </a:extLst>
            </p:cNvPr>
            <p:cNvSpPr txBox="1"/>
            <p:nvPr/>
          </p:nvSpPr>
          <p:spPr>
            <a:xfrm>
              <a:off x="7092175" y="2676992"/>
              <a:ext cx="4801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sz="1800" dirty="0"/>
                <a:t>12</a:t>
              </a:r>
              <a:endParaRPr lang="en-ID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81E17BB4-A9B8-2BFE-2708-53881BA78726}"/>
                </a:ext>
              </a:extLst>
            </p:cNvPr>
            <p:cNvSpPr txBox="1"/>
            <p:nvPr/>
          </p:nvSpPr>
          <p:spPr>
            <a:xfrm>
              <a:off x="7092181" y="2143592"/>
              <a:ext cx="4801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sz="1800" dirty="0"/>
                <a:t>12</a:t>
              </a:r>
              <a:endParaRPr lang="en-ID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A449F473-2505-47F4-4CA7-F8435A4989F3}"/>
                </a:ext>
              </a:extLst>
            </p:cNvPr>
            <p:cNvSpPr txBox="1"/>
            <p:nvPr/>
          </p:nvSpPr>
          <p:spPr>
            <a:xfrm>
              <a:off x="7101700" y="1619717"/>
              <a:ext cx="4801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sz="1800" dirty="0"/>
                <a:t>24</a:t>
              </a:r>
              <a:endParaRPr lang="en-ID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0884B03A-9B92-09D6-5B3A-3E3AB429B622}"/>
                </a:ext>
              </a:extLst>
            </p:cNvPr>
            <p:cNvSpPr txBox="1"/>
            <p:nvPr/>
          </p:nvSpPr>
          <p:spPr>
            <a:xfrm>
              <a:off x="7101700" y="1095842"/>
              <a:ext cx="4801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3</a:t>
              </a:r>
              <a:r>
                <a:rPr lang="en-ID" dirty="0"/>
                <a:t>6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82C33C37-0B2D-8DB7-D276-7E356AF1C312}"/>
                </a:ext>
              </a:extLst>
            </p:cNvPr>
            <p:cNvCxnSpPr>
              <a:cxnSpLocks/>
            </p:cNvCxnSpPr>
            <p:nvPr/>
          </p:nvCxnSpPr>
          <p:spPr>
            <a:xfrm>
              <a:off x="7493620" y="2338388"/>
              <a:ext cx="1131274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7A7B2F7F-A924-905A-AFE7-D113229978A2}"/>
                </a:ext>
              </a:extLst>
            </p:cNvPr>
            <p:cNvCxnSpPr>
              <a:cxnSpLocks/>
            </p:cNvCxnSpPr>
            <p:nvPr/>
          </p:nvCxnSpPr>
          <p:spPr>
            <a:xfrm>
              <a:off x="7493613" y="2862266"/>
              <a:ext cx="45976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841B5AE4-1320-0B34-949E-FCE7A02F149F}"/>
                </a:ext>
              </a:extLst>
            </p:cNvPr>
            <p:cNvCxnSpPr>
              <a:cxnSpLocks/>
            </p:cNvCxnSpPr>
            <p:nvPr/>
          </p:nvCxnSpPr>
          <p:spPr>
            <a:xfrm>
              <a:off x="7503139" y="1804979"/>
              <a:ext cx="1745649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2D9F015C-A5F7-D73A-B6C5-C4036841639F}"/>
                </a:ext>
              </a:extLst>
            </p:cNvPr>
            <p:cNvCxnSpPr>
              <a:cxnSpLocks/>
            </p:cNvCxnSpPr>
            <p:nvPr/>
          </p:nvCxnSpPr>
          <p:spPr>
            <a:xfrm>
              <a:off x="7507898" y="1300137"/>
              <a:ext cx="2317163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xmlns="" id="{E0000DE1-E811-FBDE-984A-00A980ACED42}"/>
                </a:ext>
              </a:extLst>
            </p:cNvPr>
            <p:cNvCxnSpPr>
              <a:cxnSpLocks/>
            </p:cNvCxnSpPr>
            <p:nvPr/>
          </p:nvCxnSpPr>
          <p:spPr>
            <a:xfrm>
              <a:off x="7953375" y="2870103"/>
              <a:ext cx="0" cy="26044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58AE3807-451E-799C-316D-EC0FA689D0D6}"/>
                </a:ext>
              </a:extLst>
            </p:cNvPr>
            <p:cNvCxnSpPr>
              <a:cxnSpLocks/>
            </p:cNvCxnSpPr>
            <p:nvPr/>
          </p:nvCxnSpPr>
          <p:spPr>
            <a:xfrm>
              <a:off x="8624894" y="2338388"/>
              <a:ext cx="0" cy="79216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410B91A9-BB78-D44E-FA15-219814D01745}"/>
                </a:ext>
              </a:extLst>
            </p:cNvPr>
            <p:cNvCxnSpPr>
              <a:cxnSpLocks/>
            </p:cNvCxnSpPr>
            <p:nvPr/>
          </p:nvCxnSpPr>
          <p:spPr>
            <a:xfrm>
              <a:off x="9248788" y="1804383"/>
              <a:ext cx="0" cy="132616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xmlns="" id="{265680C8-ABAF-F93D-634E-55E0B68FC7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17340" y="1309669"/>
              <a:ext cx="7721" cy="1820881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42B25AFF-6CDA-0A19-9662-7B06744930C6}"/>
                </a:ext>
              </a:extLst>
            </p:cNvPr>
            <p:cNvSpPr txBox="1"/>
            <p:nvPr/>
          </p:nvSpPr>
          <p:spPr>
            <a:xfrm>
              <a:off x="7191197" y="3068607"/>
              <a:ext cx="4095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/>
                <a:t>0</a:t>
              </a:r>
              <a:endParaRPr lang="en-ID" i="1" dirty="0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xmlns="" id="{F06125CD-561B-38D1-9356-2B0E31A67E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93613" y="1300137"/>
              <a:ext cx="2345725" cy="1953136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CE805556-9BF9-D150-FDD2-A339701B22E2}"/>
                </a:ext>
              </a:extLst>
            </p:cNvPr>
            <p:cNvSpPr txBox="1"/>
            <p:nvPr/>
          </p:nvSpPr>
          <p:spPr>
            <a:xfrm>
              <a:off x="10341610" y="3000326"/>
              <a:ext cx="3384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/>
                <a:t>X</a:t>
              </a:r>
              <a:endParaRPr lang="en-ID" i="1" dirty="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D9BD9EE7-2EA1-B0D2-7EDA-76ABC01468E4}"/>
                </a:ext>
              </a:extLst>
            </p:cNvPr>
            <p:cNvSpPr txBox="1"/>
            <p:nvPr/>
          </p:nvSpPr>
          <p:spPr>
            <a:xfrm>
              <a:off x="7324367" y="466469"/>
              <a:ext cx="3384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/>
                <a:t>Y</a:t>
              </a:r>
              <a:endParaRPr lang="en-ID" i="1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3071DA47-C199-B57B-4EEF-7C192B24F22D}"/>
                </a:ext>
              </a:extLst>
            </p:cNvPr>
            <p:cNvSpPr txBox="1"/>
            <p:nvPr/>
          </p:nvSpPr>
          <p:spPr>
            <a:xfrm rot="16200000">
              <a:off x="5854996" y="1843816"/>
              <a:ext cx="2120836" cy="3684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/>
                <a:t>Jarak </a:t>
              </a:r>
              <a:r>
                <a:rPr lang="en-US" b="1" dirty="0" err="1"/>
                <a:t>Tempuh</a:t>
              </a:r>
              <a:r>
                <a:rPr lang="en-US" b="1" dirty="0"/>
                <a:t> (km)</a:t>
              </a:r>
              <a:endParaRPr lang="en-ID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37088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316388" y="2183811"/>
                <a:ext cx="11648450" cy="35464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ID" sz="2400" dirty="0"/>
                  <a:t>Rasio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nilai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perbandingan</a:t>
                </a:r>
                <a:r>
                  <a:rPr lang="en-ID" sz="2400" dirty="0"/>
                  <a:t> dua </a:t>
                </a:r>
                <a:r>
                  <a:rPr lang="en-ID" sz="2400" dirty="0" err="1"/>
                  <a:t>besaran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sejenis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dinyatakan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angka</a:t>
                </a:r>
                <a:r>
                  <a:rPr lang="en-ID" sz="2400" dirty="0"/>
                  <a:t>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ID" sz="2400" dirty="0" err="1"/>
                  <a:t>Rasio</a:t>
                </a:r>
                <a:r>
                  <a:rPr lang="en-ID" sz="2400" dirty="0"/>
                  <a:t> dua </a:t>
                </a:r>
                <a:r>
                  <a:rPr lang="en-ID" sz="2400" dirty="0" err="1"/>
                  <a:t>besaran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sejenis</a:t>
                </a:r>
                <a:r>
                  <a:rPr lang="en-ID" sz="2400" dirty="0"/>
                  <a:t> </a:t>
                </a:r>
                <a:r>
                  <a:rPr lang="en-ID" sz="2400" i="1" dirty="0"/>
                  <a:t>a</a:t>
                </a:r>
                <a:r>
                  <a:rPr lang="en-ID" sz="2400" dirty="0"/>
                  <a:t> : </a:t>
                </a:r>
                <a:r>
                  <a:rPr lang="en-ID" sz="2400" i="1" dirty="0"/>
                  <a:t>b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dibaca</a:t>
                </a:r>
                <a:r>
                  <a:rPr lang="en-ID" sz="2400" dirty="0"/>
                  <a:t> </a:t>
                </a:r>
                <a:r>
                  <a:rPr lang="en-ID" sz="2400" i="1" dirty="0"/>
                  <a:t>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berbanding</a:t>
                </a:r>
                <a:r>
                  <a:rPr lang="en-ID" sz="2400" dirty="0"/>
                  <a:t> </a:t>
                </a:r>
                <a:r>
                  <a:rPr lang="en-ID" sz="2400" i="1" dirty="0"/>
                  <a:t>b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juga </a:t>
                </a:r>
                <a:r>
                  <a:rPr lang="en-ID" sz="2400" dirty="0" err="1"/>
                  <a:t>dinyatakan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b="0" dirty="0"/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ID" sz="2400" b="1" dirty="0" err="1"/>
                  <a:t>Contoh</a:t>
                </a:r>
                <a:r>
                  <a:rPr lang="en-ID" sz="2400" b="1" dirty="0"/>
                  <a:t>: 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ID" sz="2400" dirty="0" err="1"/>
                  <a:t>Perbandingan</a:t>
                </a:r>
                <a:r>
                  <a:rPr lang="en-ID" sz="2400" dirty="0"/>
                  <a:t> 2 cm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5 cm </a:t>
                </a:r>
                <a:r>
                  <a:rPr lang="en-ID" sz="2400" dirty="0" err="1"/>
                  <a:t>dituliskan</a:t>
                </a:r>
                <a:r>
                  <a:rPr lang="en-ID" sz="2400" dirty="0"/>
                  <a:t> 2 cm : 5 cm. Oleh </a:t>
                </a:r>
                <a:r>
                  <a:rPr lang="en-ID" sz="2400" dirty="0" err="1"/>
                  <a:t>karena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satuan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sama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maka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satuan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perbandingan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dihilangkan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sehingga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menjadi</a:t>
                </a:r>
                <a:r>
                  <a:rPr lang="en-ID" sz="2400" dirty="0"/>
                  <a:t> 2 : 5.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388" y="2183811"/>
                <a:ext cx="11648450" cy="3546420"/>
              </a:xfrm>
              <a:prstGeom prst="rect">
                <a:avLst/>
              </a:prstGeom>
              <a:blipFill>
                <a:blip r:embed="rId2"/>
                <a:stretch>
                  <a:fillRect l="-837" r="-785" b="-29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4" name="Group 123">
            <a:extLst>
              <a:ext uri="{FF2B5EF4-FFF2-40B4-BE49-F238E27FC236}">
                <a16:creationId xmlns:a16="http://schemas.microsoft.com/office/drawing/2014/main" xmlns="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5154359" cy="1275419"/>
            <a:chOff x="452487" y="0"/>
            <a:chExt cx="5154359" cy="1275419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xmlns="" id="{1C4960EC-03E3-4C9A-BEB5-AA0E9CD4A843}"/>
                </a:ext>
              </a:extLst>
            </p:cNvPr>
            <p:cNvSpPr/>
            <p:nvPr/>
          </p:nvSpPr>
          <p:spPr>
            <a:xfrm>
              <a:off x="452487" y="182629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5154359" cy="697584"/>
              <a:chOff x="101324" y="334940"/>
              <a:chExt cx="5154359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896476" y="406961"/>
                <a:ext cx="4359207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Perbandingan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(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Rasio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)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xmlns="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4DB1746B-14F5-4E0E-35D0-2CEEC8D594D4}"/>
              </a:ext>
            </a:extLst>
          </p:cNvPr>
          <p:cNvGrpSpPr/>
          <p:nvPr/>
        </p:nvGrpSpPr>
        <p:grpSpPr>
          <a:xfrm>
            <a:off x="1159375" y="1078251"/>
            <a:ext cx="5438890" cy="997199"/>
            <a:chOff x="131881" y="352868"/>
            <a:chExt cx="5438890" cy="99719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7679B29C-B4D7-129D-A8E0-4AA619498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81" y="352868"/>
              <a:ext cx="4935419" cy="997199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0AE8ED82-156D-E69D-9082-9ABCBFDE9AFD}"/>
                </a:ext>
              </a:extLst>
            </p:cNvPr>
            <p:cNvSpPr txBox="1"/>
            <p:nvPr/>
          </p:nvSpPr>
          <p:spPr>
            <a:xfrm>
              <a:off x="417344" y="632229"/>
              <a:ext cx="515342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1.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Pengertian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Bilangan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Pecahan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11068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86742070-124F-323E-797B-D6C85D995D05}"/>
              </a:ext>
            </a:extLst>
          </p:cNvPr>
          <p:cNvGrpSpPr/>
          <p:nvPr/>
        </p:nvGrpSpPr>
        <p:grpSpPr>
          <a:xfrm>
            <a:off x="492031" y="240917"/>
            <a:ext cx="8600211" cy="982626"/>
            <a:chOff x="452486" y="1231517"/>
            <a:chExt cx="8600211" cy="98262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B6A5D251-FB16-4F0D-C84C-07E875FDB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486" y="1231517"/>
              <a:ext cx="8600211" cy="98262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3C535E80-FE93-F49A-C29E-E96A0EA69E69}"/>
                </a:ext>
              </a:extLst>
            </p:cNvPr>
            <p:cNvSpPr txBox="1"/>
            <p:nvPr/>
          </p:nvSpPr>
          <p:spPr>
            <a:xfrm>
              <a:off x="955930" y="1551211"/>
              <a:ext cx="76382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2.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Laju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Perubahan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pada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Grafik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Perbandingan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Berbalik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Nilai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3BAFD179-FAF4-4166-3E90-CA22C6886204}"/>
              </a:ext>
            </a:extLst>
          </p:cNvPr>
          <p:cNvGrpSpPr/>
          <p:nvPr/>
        </p:nvGrpSpPr>
        <p:grpSpPr>
          <a:xfrm>
            <a:off x="635403" y="1644585"/>
            <a:ext cx="1374552" cy="778829"/>
            <a:chOff x="740334" y="3043297"/>
            <a:chExt cx="1374552" cy="84485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D98AB82B-F052-73BC-82F1-EA16106F0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374552" cy="84485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9F0A3130-8DBE-BB12-A96F-5FE697BC8419}"/>
                </a:ext>
              </a:extLst>
            </p:cNvPr>
            <p:cNvSpPr txBox="1"/>
            <p:nvPr/>
          </p:nvSpPr>
          <p:spPr>
            <a:xfrm>
              <a:off x="831832" y="324253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xmlns="" id="{3120B49A-3DB9-FF2B-CB9F-63E937825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859307"/>
              </p:ext>
            </p:extLst>
          </p:nvPr>
        </p:nvGraphicFramePr>
        <p:xfrm>
          <a:off x="2236901" y="4179630"/>
          <a:ext cx="6686550" cy="741680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2171700">
                  <a:extLst>
                    <a:ext uri="{9D8B030D-6E8A-4147-A177-3AD203B41FA5}">
                      <a16:colId xmlns:a16="http://schemas.microsoft.com/office/drawing/2014/main" xmlns="" val="3365611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2654897814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xmlns="" val="346299718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1795015850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xmlns="" val="3384135863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xmlns="" val="1421606063"/>
                    </a:ext>
                  </a:extLst>
                </a:gridCol>
                <a:gridCol w="733425">
                  <a:extLst>
                    <a:ext uri="{9D8B030D-6E8A-4147-A177-3AD203B41FA5}">
                      <a16:colId xmlns:a16="http://schemas.microsoft.com/office/drawing/2014/main" xmlns="" val="124295073"/>
                    </a:ext>
                  </a:extLst>
                </a:gridCol>
                <a:gridCol w="390525">
                  <a:extLst>
                    <a:ext uri="{9D8B030D-6E8A-4147-A177-3AD203B41FA5}">
                      <a16:colId xmlns:a16="http://schemas.microsoft.com/office/drawing/2014/main" xmlns="" val="349150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Kecepatan</a:t>
                      </a:r>
                      <a:r>
                        <a:rPr lang="en-US" dirty="0"/>
                        <a:t> (km/jam)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480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600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800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960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1.200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2.400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x</a:t>
                      </a:r>
                      <a:endParaRPr lang="en-ID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8718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Waktu (jam)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y</a:t>
                      </a:r>
                      <a:endParaRPr lang="en-ID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439323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081AB17-96D8-03B7-0201-F7CFABDCC130}"/>
              </a:ext>
            </a:extLst>
          </p:cNvPr>
          <p:cNvSpPr txBox="1"/>
          <p:nvPr/>
        </p:nvSpPr>
        <p:spPr>
          <a:xfrm>
            <a:off x="492031" y="2719241"/>
            <a:ext cx="96817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D" sz="2400" dirty="0" err="1"/>
              <a:t>Tabel</a:t>
            </a:r>
            <a:r>
              <a:rPr lang="en-ID" sz="2400" dirty="0"/>
              <a:t> </a:t>
            </a:r>
            <a:r>
              <a:rPr lang="en-ID" sz="2400" dirty="0" err="1"/>
              <a:t>berikut</a:t>
            </a:r>
            <a:r>
              <a:rPr lang="en-ID" sz="2400" dirty="0"/>
              <a:t> </a:t>
            </a:r>
            <a:r>
              <a:rPr lang="en-ID" sz="2400" dirty="0" err="1"/>
              <a:t>menunjukkan</a:t>
            </a:r>
            <a:r>
              <a:rPr lang="en-ID" sz="2400" dirty="0"/>
              <a:t> </a:t>
            </a:r>
            <a:r>
              <a:rPr lang="en-ID" sz="2400" dirty="0" err="1"/>
              <a:t>waktu</a:t>
            </a:r>
            <a:r>
              <a:rPr lang="en-ID" sz="2400" dirty="0"/>
              <a:t> yang </a:t>
            </a:r>
            <a:r>
              <a:rPr lang="en-ID" sz="2400" dirty="0" err="1"/>
              <a:t>diperlukan</a:t>
            </a:r>
            <a:r>
              <a:rPr lang="en-ID" sz="2400" dirty="0"/>
              <a:t> oleh </a:t>
            </a:r>
            <a:r>
              <a:rPr lang="en-ID" sz="2400" dirty="0" err="1"/>
              <a:t>pesawat</a:t>
            </a:r>
            <a:r>
              <a:rPr lang="en-ID" sz="2400" dirty="0"/>
              <a:t> </a:t>
            </a:r>
            <a:r>
              <a:rPr lang="en-ID" sz="2400" dirty="0" err="1"/>
              <a:t>udara</a:t>
            </a:r>
            <a:r>
              <a:rPr lang="en-ID" sz="2400" dirty="0"/>
              <a:t> </a:t>
            </a:r>
            <a:r>
              <a:rPr lang="en-ID" sz="2400" dirty="0" err="1"/>
              <a:t>melintasi</a:t>
            </a:r>
            <a:r>
              <a:rPr lang="en-ID" sz="2400" dirty="0"/>
              <a:t> </a:t>
            </a:r>
            <a:r>
              <a:rPr lang="en-ID" sz="2400" dirty="0" err="1"/>
              <a:t>lautan</a:t>
            </a:r>
            <a:r>
              <a:rPr lang="en-ID" sz="2400" dirty="0"/>
              <a:t> </a:t>
            </a:r>
            <a:r>
              <a:rPr lang="en-ID" sz="2400" dirty="0" err="1"/>
              <a:t>Atlantik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berbagai</a:t>
            </a:r>
            <a:r>
              <a:rPr lang="en-ID" sz="2400" dirty="0"/>
              <a:t> </a:t>
            </a:r>
            <a:r>
              <a:rPr lang="en-ID" sz="2400" dirty="0" err="1"/>
              <a:t>kecepatan</a:t>
            </a:r>
            <a:r>
              <a:rPr lang="en-ID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33514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4A06E939-57C8-5D18-35BA-CF8BA8F7E380}"/>
                  </a:ext>
                </a:extLst>
              </p:cNvPr>
              <p:cNvSpPr txBox="1"/>
              <p:nvPr/>
            </p:nvSpPr>
            <p:spPr>
              <a:xfrm>
                <a:off x="278927" y="2479973"/>
                <a:ext cx="3448783" cy="10484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i="1" dirty="0" smtClean="0"/>
                  <a:t>x</a:t>
                </a:r>
                <a:r>
                  <a:rPr lang="en-US" b="0" i="1" dirty="0" err="1"/>
                  <a:t>y</a:t>
                </a:r>
                <a:r>
                  <a:rPr lang="en-US" b="0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dirty="0"/>
                  <a:t> </a:t>
                </a:r>
                <a:r>
                  <a:rPr lang="en-ID" dirty="0" smtClean="0"/>
                  <a:t>4.800 </a:t>
                </a:r>
                <a:endParaRPr lang="en-ID" dirty="0"/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i="1" dirty="0"/>
                  <a:t>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b="0" i="1" dirty="0" smtClean="0">
                            <a:latin typeface="Cambria Math"/>
                          </a:rPr>
                          <m:t>.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800</m:t>
                        </m:r>
                      </m:num>
                      <m:den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ID" sz="2400" dirty="0"/>
                  <a:t>.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A06E939-57C8-5D18-35BA-CF8BA8F7E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927" y="2479973"/>
                <a:ext cx="3448783" cy="1048492"/>
              </a:xfrm>
              <a:prstGeom prst="rect">
                <a:avLst/>
              </a:prstGeom>
              <a:blipFill rotWithShape="1">
                <a:blip r:embed="rId2"/>
                <a:stretch>
                  <a:fillRect l="-1590" b="-9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0" name="Group 99">
            <a:extLst>
              <a:ext uri="{FF2B5EF4-FFF2-40B4-BE49-F238E27FC236}">
                <a16:creationId xmlns:a16="http://schemas.microsoft.com/office/drawing/2014/main" xmlns="" id="{E26421A7-56E7-0A99-8988-90B9474677A5}"/>
              </a:ext>
            </a:extLst>
          </p:cNvPr>
          <p:cNvGrpSpPr/>
          <p:nvPr/>
        </p:nvGrpSpPr>
        <p:grpSpPr>
          <a:xfrm>
            <a:off x="6402361" y="1208730"/>
            <a:ext cx="5769558" cy="4717510"/>
            <a:chOff x="4030645" y="-274514"/>
            <a:chExt cx="5769558" cy="4717510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xmlns="" id="{B6A610F8-57CC-891E-913A-223EBCC3573C}"/>
                </a:ext>
              </a:extLst>
            </p:cNvPr>
            <p:cNvGrpSpPr/>
            <p:nvPr/>
          </p:nvGrpSpPr>
          <p:grpSpPr>
            <a:xfrm>
              <a:off x="4030645" y="-274514"/>
              <a:ext cx="5769558" cy="4717510"/>
              <a:chOff x="4030645" y="-274514"/>
              <a:chExt cx="5769558" cy="4717510"/>
            </a:xfrm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xmlns="" id="{94FD9B28-25BD-3FBA-580F-3D7F4D5AD6FD}"/>
                  </a:ext>
                </a:extLst>
              </p:cNvPr>
              <p:cNvGrpSpPr/>
              <p:nvPr/>
            </p:nvGrpSpPr>
            <p:grpSpPr>
              <a:xfrm>
                <a:off x="4030645" y="-274514"/>
                <a:ext cx="5769558" cy="4717510"/>
                <a:chOff x="6401010" y="-898629"/>
                <a:chExt cx="5769558" cy="4717510"/>
              </a:xfrm>
            </p:grpSpPr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xmlns="" id="{1CABFC78-AF63-E46B-7B7D-1CC4BD0CB0CE}"/>
                    </a:ext>
                  </a:extLst>
                </p:cNvPr>
                <p:cNvSpPr txBox="1"/>
                <p:nvPr/>
              </p:nvSpPr>
              <p:spPr>
                <a:xfrm>
                  <a:off x="8395919" y="3449549"/>
                  <a:ext cx="3178447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b="1" dirty="0"/>
                    <a:t>Waktu </a:t>
                  </a:r>
                  <a:r>
                    <a:rPr lang="en-US" b="1" dirty="0" err="1"/>
                    <a:t>Tempuh</a:t>
                  </a:r>
                  <a:r>
                    <a:rPr lang="en-US" b="1" dirty="0"/>
                    <a:t> (jam)</a:t>
                  </a:r>
                  <a:endParaRPr lang="en-ID" b="1" dirty="0"/>
                </a:p>
              </p:txBody>
            </p:sp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xmlns="" id="{5943A4A6-5631-18BE-CA82-6751DD738BFA}"/>
                    </a:ext>
                  </a:extLst>
                </p:cNvPr>
                <p:cNvGrpSpPr/>
                <p:nvPr/>
              </p:nvGrpSpPr>
              <p:grpSpPr>
                <a:xfrm>
                  <a:off x="6401010" y="-898629"/>
                  <a:ext cx="5769558" cy="4420687"/>
                  <a:chOff x="6401010" y="-898629"/>
                  <a:chExt cx="5769558" cy="4420687"/>
                </a:xfrm>
              </p:grpSpPr>
              <p:cxnSp>
                <p:nvCxnSpPr>
                  <p:cNvPr id="6" name="Straight Arrow Connector 5">
                    <a:extLst>
                      <a:ext uri="{FF2B5EF4-FFF2-40B4-BE49-F238E27FC236}">
                        <a16:creationId xmlns:a16="http://schemas.microsoft.com/office/drawing/2014/main" xmlns="" id="{4C8DC703-694B-BABD-BACA-C3E1F4F6F4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486174" y="-546167"/>
                    <a:ext cx="12048" cy="4068225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Straight Arrow Connector 7">
                    <a:extLst>
                      <a:ext uri="{FF2B5EF4-FFF2-40B4-BE49-F238E27FC236}">
                        <a16:creationId xmlns:a16="http://schemas.microsoft.com/office/drawing/2014/main" xmlns="" id="{B89E9365-88AB-A4D1-FCBD-29742D6270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7092176" y="3105824"/>
                    <a:ext cx="4726989" cy="24726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xmlns="" id="{594CDD5D-A08D-5805-FADE-06A5D01B30CB}"/>
                      </a:ext>
                    </a:extLst>
                  </p:cNvPr>
                  <p:cNvSpPr txBox="1"/>
                  <p:nvPr/>
                </p:nvSpPr>
                <p:spPr>
                  <a:xfrm>
                    <a:off x="8767496" y="3088236"/>
                    <a:ext cx="409574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dirty="0"/>
                      <a:t>4</a:t>
                    </a:r>
                    <a:endParaRPr lang="en-ID" dirty="0"/>
                  </a:p>
                </p:txBody>
              </p:sp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xmlns="" id="{467A8A1F-0C6C-DA3C-AAF5-783A9BB78116}"/>
                      </a:ext>
                    </a:extLst>
                  </p:cNvPr>
                  <p:cNvSpPr txBox="1"/>
                  <p:nvPr/>
                </p:nvSpPr>
                <p:spPr>
                  <a:xfrm>
                    <a:off x="9440077" y="3088236"/>
                    <a:ext cx="409574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dirty="0"/>
                      <a:t>6</a:t>
                    </a:r>
                    <a:endParaRPr lang="en-ID" dirty="0"/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xmlns="" id="{C54B1D22-83F3-4132-7B75-1C46FE099F37}"/>
                      </a:ext>
                    </a:extLst>
                  </p:cNvPr>
                  <p:cNvSpPr txBox="1"/>
                  <p:nvPr/>
                </p:nvSpPr>
                <p:spPr>
                  <a:xfrm>
                    <a:off x="9105350" y="3088236"/>
                    <a:ext cx="409574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dirty="0"/>
                      <a:t>5</a:t>
                    </a:r>
                    <a:endParaRPr lang="en-ID" dirty="0"/>
                  </a:p>
                </p:txBody>
              </p:sp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xmlns="" id="{7A1C41A9-814E-2F0B-91D6-B1AD56DA31BC}"/>
                      </a:ext>
                    </a:extLst>
                  </p:cNvPr>
                  <p:cNvSpPr txBox="1"/>
                  <p:nvPr/>
                </p:nvSpPr>
                <p:spPr>
                  <a:xfrm>
                    <a:off x="8201029" y="3069186"/>
                    <a:ext cx="409574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dirty="0"/>
                      <a:t>2</a:t>
                    </a:r>
                    <a:endParaRPr lang="en-ID" dirty="0"/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xmlns="" id="{81E17BB4-A9B8-2BFE-2708-53881BA78726}"/>
                      </a:ext>
                    </a:extLst>
                  </p:cNvPr>
                  <p:cNvSpPr txBox="1"/>
                  <p:nvPr/>
                </p:nvSpPr>
                <p:spPr>
                  <a:xfrm>
                    <a:off x="6925069" y="2143592"/>
                    <a:ext cx="647309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dirty="0"/>
                      <a:t>4</a:t>
                    </a:r>
                    <a:r>
                      <a:rPr lang="en-ID" dirty="0"/>
                      <a:t>80</a:t>
                    </a:r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xmlns="" id="{A449F473-2505-47F4-4CA7-F8435A4989F3}"/>
                      </a:ext>
                    </a:extLst>
                  </p:cNvPr>
                  <p:cNvSpPr txBox="1"/>
                  <p:nvPr/>
                </p:nvSpPr>
                <p:spPr>
                  <a:xfrm>
                    <a:off x="6912358" y="1867367"/>
                    <a:ext cx="733040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dirty="0"/>
                      <a:t>6</a:t>
                    </a:r>
                    <a:r>
                      <a:rPr lang="en-ID" dirty="0"/>
                      <a:t>00</a:t>
                    </a: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xmlns="" id="{0884B03A-9B92-09D6-5B3A-3E3AB429B622}"/>
                      </a:ext>
                    </a:extLst>
                  </p:cNvPr>
                  <p:cNvSpPr txBox="1"/>
                  <p:nvPr/>
                </p:nvSpPr>
                <p:spPr>
                  <a:xfrm>
                    <a:off x="6925069" y="1458402"/>
                    <a:ext cx="964615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dirty="0"/>
                      <a:t>800</a:t>
                    </a:r>
                    <a:endParaRPr lang="en-ID" dirty="0"/>
                  </a:p>
                </p:txBody>
              </p:sp>
              <p:cxnSp>
                <p:nvCxnSpPr>
                  <p:cNvPr id="24" name="Straight Connector 23">
                    <a:extLst>
                      <a:ext uri="{FF2B5EF4-FFF2-40B4-BE49-F238E27FC236}">
                        <a16:creationId xmlns:a16="http://schemas.microsoft.com/office/drawing/2014/main" xmlns="" id="{82C33C37-0B2D-8DB7-D276-7E356AF1C3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493620" y="2338388"/>
                    <a:ext cx="3576024" cy="0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Straight Connector 24">
                    <a:extLst>
                      <a:ext uri="{FF2B5EF4-FFF2-40B4-BE49-F238E27FC236}">
                        <a16:creationId xmlns:a16="http://schemas.microsoft.com/office/drawing/2014/main" xmlns="" id="{7A7B2F7F-A924-905A-AFE7-D113229978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520371" y="-195490"/>
                    <a:ext cx="829244" cy="0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xmlns="" id="{841B5AE4-1320-0B34-949E-FCE7A02F14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503139" y="2043104"/>
                    <a:ext cx="2764824" cy="0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xmlns="" id="{2D9F015C-A5F7-D73A-B6C5-C403684163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507898" y="1633512"/>
                    <a:ext cx="2080842" cy="0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xmlns="" id="{E0000DE1-E811-FBDE-984A-00A980ACED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349615" y="-198432"/>
                    <a:ext cx="0" cy="3328982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xmlns="" id="{58AE3807-451E-799C-316D-EC0FA689D0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069644" y="2338388"/>
                    <a:ext cx="0" cy="792162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37">
                    <a:extLst>
                      <a:ext uri="{FF2B5EF4-FFF2-40B4-BE49-F238E27FC236}">
                        <a16:creationId xmlns:a16="http://schemas.microsoft.com/office/drawing/2014/main" xmlns="" id="{410B91A9-BB78-D44E-FA15-219814D017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267963" y="2043104"/>
                    <a:ext cx="0" cy="1087446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Straight Connector 40">
                    <a:extLst>
                      <a:ext uri="{FF2B5EF4-FFF2-40B4-BE49-F238E27FC236}">
                        <a16:creationId xmlns:a16="http://schemas.microsoft.com/office/drawing/2014/main" xmlns="" id="{265680C8-ABAF-F93D-634E-55E0B68FC7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588740" y="1633512"/>
                    <a:ext cx="0" cy="1497038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xmlns="" id="{42B25AFF-6CDA-0A19-9662-7B06744930C6}"/>
                      </a:ext>
                    </a:extLst>
                  </p:cNvPr>
                  <p:cNvSpPr txBox="1"/>
                  <p:nvPr/>
                </p:nvSpPr>
                <p:spPr>
                  <a:xfrm>
                    <a:off x="7191197" y="3068607"/>
                    <a:ext cx="409574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i="1" dirty="0"/>
                      <a:t>0</a:t>
                    </a:r>
                    <a:endParaRPr lang="en-ID" i="1" dirty="0"/>
                  </a:p>
                </p:txBody>
              </p:sp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xmlns="" id="{CE805556-9BF9-D150-FDD2-A339701B22E2}"/>
                      </a:ext>
                    </a:extLst>
                  </p:cNvPr>
                  <p:cNvSpPr txBox="1"/>
                  <p:nvPr/>
                </p:nvSpPr>
                <p:spPr>
                  <a:xfrm>
                    <a:off x="11832077" y="2921158"/>
                    <a:ext cx="338491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i="1" dirty="0"/>
                      <a:t>X</a:t>
                    </a:r>
                    <a:endParaRPr lang="en-ID" i="1" dirty="0"/>
                  </a:p>
                </p:txBody>
              </p:sp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xmlns="" id="{D9BD9EE7-2EA1-B0D2-7EDA-76ABC01468E4}"/>
                      </a:ext>
                    </a:extLst>
                  </p:cNvPr>
                  <p:cNvSpPr txBox="1"/>
                  <p:nvPr/>
                </p:nvSpPr>
                <p:spPr>
                  <a:xfrm>
                    <a:off x="7361301" y="-898629"/>
                    <a:ext cx="338491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i="1" dirty="0"/>
                      <a:t>Y</a:t>
                    </a:r>
                    <a:endParaRPr lang="en-ID" i="1" dirty="0"/>
                  </a:p>
                </p:txBody>
              </p:sp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xmlns="" id="{3071DA47-C199-B57B-4EEF-7C192B24F22D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5524796" y="1329466"/>
                    <a:ext cx="2120836" cy="36840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b="1" dirty="0" err="1"/>
                      <a:t>Kecepatan</a:t>
                    </a:r>
                    <a:r>
                      <a:rPr lang="en-US" b="1" dirty="0"/>
                      <a:t> (km/jam)</a:t>
                    </a:r>
                    <a:endParaRPr lang="en-ID" b="1" dirty="0"/>
                  </a:p>
                </p:txBody>
              </p:sp>
            </p:grpSp>
          </p:grp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xmlns="" id="{679F7A26-9334-BDB9-0147-43CD5225E984}"/>
                  </a:ext>
                </a:extLst>
              </p:cNvPr>
              <p:cNvSpPr txBox="1"/>
              <p:nvPr/>
            </p:nvSpPr>
            <p:spPr>
              <a:xfrm>
                <a:off x="7774991" y="3705278"/>
                <a:ext cx="40957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8</a:t>
                </a:r>
                <a:endParaRPr lang="en-ID" dirty="0"/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xmlns="" id="{843A3BFB-7425-081B-691A-DEBC420FD19C}"/>
                  </a:ext>
                </a:extLst>
              </p:cNvPr>
              <p:cNvSpPr txBox="1"/>
              <p:nvPr/>
            </p:nvSpPr>
            <p:spPr>
              <a:xfrm>
                <a:off x="8507774" y="3712351"/>
                <a:ext cx="52038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10</a:t>
                </a:r>
                <a:endParaRPr lang="en-ID" dirty="0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xmlns="" id="{F1833F4C-BF48-E7D0-6B41-9B5732AE80B1}"/>
                  </a:ext>
                </a:extLst>
              </p:cNvPr>
              <p:cNvSpPr txBox="1"/>
              <p:nvPr/>
            </p:nvSpPr>
            <p:spPr>
              <a:xfrm>
                <a:off x="4573754" y="1812341"/>
                <a:ext cx="964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960</a:t>
                </a:r>
                <a:endParaRPr lang="en-ID" dirty="0"/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xmlns="" id="{DDA6CD0F-4EFF-B5E0-1281-F1301881F27E}"/>
                  </a:ext>
                </a:extLst>
              </p:cNvPr>
              <p:cNvSpPr txBox="1"/>
              <p:nvPr/>
            </p:nvSpPr>
            <p:spPr>
              <a:xfrm>
                <a:off x="4421355" y="1422117"/>
                <a:ext cx="8727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1.200</a:t>
                </a:r>
                <a:endParaRPr lang="en-ID" dirty="0"/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xmlns="" id="{0D43FA3F-E482-50E6-3E9D-907E02735418}"/>
                  </a:ext>
                </a:extLst>
              </p:cNvPr>
              <p:cNvSpPr txBox="1"/>
              <p:nvPr/>
            </p:nvSpPr>
            <p:spPr>
              <a:xfrm>
                <a:off x="4440405" y="241017"/>
                <a:ext cx="8727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2.400</a:t>
                </a:r>
                <a:endParaRPr lang="en-ID" dirty="0"/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xmlns="" id="{7665F096-2019-8ECF-3DEC-D499B45E5A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4525" y="1981402"/>
                <a:ext cx="0" cy="1782788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xmlns="" id="{9C37655E-A83D-CD77-F6DB-670B5A17A1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6583" y="1981402"/>
                <a:ext cx="1737942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xmlns="" id="{EB399E50-5A37-4099-2C2A-277C06FEE9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70675" y="1628793"/>
                <a:ext cx="0" cy="210682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xmlns="" id="{4F97283D-5F9F-28E8-DDFD-82BE79F6CA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6583" y="1609927"/>
                <a:ext cx="1414092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xmlns="" id="{95DF6010-54EB-DC24-5998-6E1D22D42194}"/>
                </a:ext>
              </a:extLst>
            </p:cNvPr>
            <p:cNvSpPr/>
            <p:nvPr/>
          </p:nvSpPr>
          <p:spPr>
            <a:xfrm>
              <a:off x="5858505" y="188686"/>
              <a:ext cx="3154866" cy="2888343"/>
            </a:xfrm>
            <a:custGeom>
              <a:avLst/>
              <a:gdLst>
                <a:gd name="connsiteX0" fmla="*/ 5266 w 3154866"/>
                <a:gd name="connsiteY0" fmla="*/ 0 h 2888343"/>
                <a:gd name="connsiteX1" fmla="*/ 106866 w 3154866"/>
                <a:gd name="connsiteY1" fmla="*/ 261257 h 2888343"/>
                <a:gd name="connsiteX2" fmla="*/ 730981 w 3154866"/>
                <a:gd name="connsiteY2" fmla="*/ 1436914 h 2888343"/>
                <a:gd name="connsiteX3" fmla="*/ 1035781 w 3154866"/>
                <a:gd name="connsiteY3" fmla="*/ 1814285 h 2888343"/>
                <a:gd name="connsiteX4" fmla="*/ 1369609 w 3154866"/>
                <a:gd name="connsiteY4" fmla="*/ 2104571 h 2888343"/>
                <a:gd name="connsiteX5" fmla="*/ 2037266 w 3154866"/>
                <a:gd name="connsiteY5" fmla="*/ 2510971 h 2888343"/>
                <a:gd name="connsiteX6" fmla="*/ 3154866 w 3154866"/>
                <a:gd name="connsiteY6" fmla="*/ 2888343 h 2888343"/>
                <a:gd name="connsiteX7" fmla="*/ 3154866 w 3154866"/>
                <a:gd name="connsiteY7" fmla="*/ 2888343 h 288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54866" h="2888343">
                  <a:moveTo>
                    <a:pt x="5266" y="0"/>
                  </a:moveTo>
                  <a:cubicBezTo>
                    <a:pt x="-4410" y="10885"/>
                    <a:pt x="-14086" y="21771"/>
                    <a:pt x="106866" y="261257"/>
                  </a:cubicBezTo>
                  <a:cubicBezTo>
                    <a:pt x="227818" y="500743"/>
                    <a:pt x="576162" y="1178076"/>
                    <a:pt x="730981" y="1436914"/>
                  </a:cubicBezTo>
                  <a:cubicBezTo>
                    <a:pt x="885800" y="1695752"/>
                    <a:pt x="929343" y="1703009"/>
                    <a:pt x="1035781" y="1814285"/>
                  </a:cubicBezTo>
                  <a:cubicBezTo>
                    <a:pt x="1142219" y="1925561"/>
                    <a:pt x="1202695" y="1988457"/>
                    <a:pt x="1369609" y="2104571"/>
                  </a:cubicBezTo>
                  <a:cubicBezTo>
                    <a:pt x="1536523" y="2220685"/>
                    <a:pt x="1739723" y="2380342"/>
                    <a:pt x="2037266" y="2510971"/>
                  </a:cubicBezTo>
                  <a:cubicBezTo>
                    <a:pt x="2334809" y="2641600"/>
                    <a:pt x="3154866" y="2888343"/>
                    <a:pt x="3154866" y="2888343"/>
                  </a:cubicBezTo>
                  <a:lnTo>
                    <a:pt x="3154866" y="2888343"/>
                  </a:ln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9988049B-5187-45F3-BC14-2097BE15EBB1}"/>
                  </a:ext>
                </a:extLst>
              </p:cNvPr>
              <p:cNvSpPr txBox="1"/>
              <p:nvPr/>
            </p:nvSpPr>
            <p:spPr>
              <a:xfrm>
                <a:off x="278927" y="348910"/>
                <a:ext cx="6843274" cy="21289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kecepatan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km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jam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kecepatan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</a:rPr>
                          <m:t> 480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km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jam</m:t>
                        </m:r>
                      </m:den>
                    </m:f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waktu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</a:rPr>
                          <m:t> 10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jam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waktu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 panose="02040503050406030204" pitchFamily="18" charset="0"/>
                          </a:rPr>
                          <m:t>jam</m:t>
                        </m:r>
                      </m:den>
                    </m:f>
                  </m:oMath>
                </a14:m>
                <a:r>
                  <a:rPr lang="en-ID" sz="2200" dirty="0"/>
                  <a:t> </a:t>
                </a:r>
                <a:r>
                  <a:rPr lang="en-ID" dirty="0"/>
                  <a:t>(</a:t>
                </a:r>
                <a:r>
                  <a:rPr lang="en-ID" dirty="0" err="1"/>
                  <a:t>perbandingan</a:t>
                </a:r>
                <a:r>
                  <a:rPr lang="en-ID" dirty="0"/>
                  <a:t> </a:t>
                </a:r>
                <a:r>
                  <a:rPr lang="en-ID" dirty="0" err="1"/>
                  <a:t>berbalik</a:t>
                </a:r>
                <a:r>
                  <a:rPr lang="en-ID" dirty="0"/>
                  <a:t> </a:t>
                </a:r>
                <a:r>
                  <a:rPr lang="en-ID" dirty="0" err="1"/>
                  <a:t>nilai</a:t>
                </a:r>
                <a:r>
                  <a:rPr lang="en-ID" dirty="0"/>
                  <a:t>)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480</m:t>
                        </m:r>
                      </m:den>
                    </m:f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ID" sz="2200" dirty="0"/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i="1" dirty="0" err="1"/>
                  <a:t>xy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480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000" dirty="0"/>
                  <a:t> 10</a:t>
                </a:r>
                <a:r>
                  <a:rPr lang="en-ID" sz="2200" dirty="0"/>
                  <a:t> </a:t>
                </a:r>
                <a:r>
                  <a:rPr lang="en-ID" dirty="0"/>
                  <a:t>(</a:t>
                </a:r>
                <a:r>
                  <a:rPr lang="en-ID" dirty="0" err="1"/>
                  <a:t>perkalian</a:t>
                </a:r>
                <a:r>
                  <a:rPr lang="en-ID" dirty="0"/>
                  <a:t> </a:t>
                </a:r>
                <a:r>
                  <a:rPr lang="en-ID" dirty="0" err="1"/>
                  <a:t>silang</a:t>
                </a:r>
                <a:r>
                  <a:rPr lang="en-ID" dirty="0"/>
                  <a:t>)</a:t>
                </a:r>
                <a:endParaRPr lang="en-ID" sz="220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988049B-5187-45F3-BC14-2097BE15E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927" y="348910"/>
                <a:ext cx="6843274" cy="2128981"/>
              </a:xfrm>
              <a:prstGeom prst="rect">
                <a:avLst/>
              </a:prstGeom>
              <a:blipFill>
                <a:blip r:embed="rId3"/>
                <a:stretch>
                  <a:fillRect l="-980" r="-624" b="-42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414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31881" y="1485499"/>
                <a:ext cx="11643807" cy="4146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Penyederhanaan </a:t>
                </a:r>
                <a:r>
                  <a:rPr lang="en-ID" sz="2400" dirty="0" err="1"/>
                  <a:t>rasio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dilakukan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langkah-langkah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berikut</a:t>
                </a:r>
                <a:r>
                  <a:rPr lang="en-ID" sz="2400" dirty="0"/>
                  <a:t>. </a:t>
                </a:r>
              </a:p>
              <a:p>
                <a:pPr marL="457200" lvl="0" indent="-457200" algn="just">
                  <a:lnSpc>
                    <a:spcPct val="150000"/>
                  </a:lnSpc>
                  <a:buFont typeface="+mj-lt"/>
                  <a:buAutoNum type="alphaLcPeriod"/>
                  <a:defRPr/>
                </a:pP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rasio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.</a:t>
                </a:r>
              </a:p>
              <a:p>
                <a:pPr marL="457200" lvl="0" indent="-457200" algn="just">
                  <a:lnSpc>
                    <a:spcPct val="150000"/>
                  </a:lnSpc>
                  <a:buFont typeface="+mj-lt"/>
                  <a:buAutoNum type="alphaLcPeriod"/>
                  <a:defRPr/>
                </a:pPr>
                <a:r>
                  <a:rPr lang="en-ID" sz="2400" dirty="0" err="1"/>
                  <a:t>Membagi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pembilang</a:t>
                </a:r>
                <a:r>
                  <a:rPr lang="en-ID" sz="2400" dirty="0"/>
                  <a:t> dan </a:t>
                </a:r>
                <a:r>
                  <a:rPr lang="en-ID" sz="2400" dirty="0" err="1"/>
                  <a:t>penyebut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sama</a:t>
                </a:r>
                <a:r>
                  <a:rPr lang="en-ID" sz="2400" dirty="0"/>
                  <a:t>. </a:t>
                </a:r>
              </a:p>
              <a:p>
                <a:pPr marL="457200" lvl="0" indent="-457200" algn="just">
                  <a:lnSpc>
                    <a:spcPct val="150000"/>
                  </a:lnSpc>
                  <a:buFont typeface="+mj-lt"/>
                  <a:buAutoNum type="alphaLcPeriod"/>
                  <a:defRPr/>
                </a:pP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kembali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rasio</a:t>
                </a:r>
                <a:r>
                  <a:rPr lang="en-ID" sz="2400" dirty="0"/>
                  <a:t>.</a:t>
                </a:r>
                <a:endParaRPr lang="en-US" sz="24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b="1" dirty="0" err="1">
                    <a:solidFill>
                      <a:prstClr val="black"/>
                    </a:solidFill>
                    <a:latin typeface="Calibri" panose="020F0502020204030204"/>
                  </a:rPr>
                  <a:t>Contoh</a:t>
                </a:r>
                <a:r>
                  <a:rPr lang="en-US" sz="2400" b="1" dirty="0">
                    <a:solidFill>
                      <a:prstClr val="black"/>
                    </a:solidFill>
                    <a:latin typeface="Calibri" panose="020F0502020204030204"/>
                  </a:rPr>
                  <a:t>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sv-SE" sz="2400" dirty="0"/>
                  <a:t>Bentuk sederhana dari 16 : 24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sv-SE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sv-SE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sv-SE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16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sv-SE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24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sv-SE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sv-SE" sz="2400" dirty="0"/>
                  <a:t> 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sv-SE" sz="2400" dirty="0"/>
                  <a:t>Jadi, 16 : 24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sv-SE" sz="2400" dirty="0"/>
                  <a:t> 2 : 3. </a:t>
                </a:r>
                <a:endParaRPr lang="en-ID" sz="2400" b="1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81" y="1485499"/>
                <a:ext cx="11643807" cy="4146328"/>
              </a:xfrm>
              <a:prstGeom prst="rect">
                <a:avLst/>
              </a:prstGeom>
              <a:blipFill>
                <a:blip r:embed="rId2"/>
                <a:stretch>
                  <a:fillRect l="-838" b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34DF545-BFFF-952B-FD9C-D62324959F71}"/>
              </a:ext>
            </a:extLst>
          </p:cNvPr>
          <p:cNvGrpSpPr/>
          <p:nvPr/>
        </p:nvGrpSpPr>
        <p:grpSpPr>
          <a:xfrm>
            <a:off x="131881" y="259886"/>
            <a:ext cx="4894325" cy="1090181"/>
            <a:chOff x="131881" y="259886"/>
            <a:chExt cx="5689056" cy="109018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81" y="259886"/>
              <a:ext cx="4935419" cy="109018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9EAB025C-BF81-45A5-979D-4FE31D6C0098}"/>
                </a:ext>
              </a:extLst>
            </p:cNvPr>
            <p:cNvSpPr txBox="1"/>
            <p:nvPr/>
          </p:nvSpPr>
          <p:spPr>
            <a:xfrm>
              <a:off x="667510" y="611194"/>
              <a:ext cx="515342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2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Penyederhanaan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Rasio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0218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234345" y="1237730"/>
            <a:ext cx="11643807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sz="2400" dirty="0" err="1"/>
              <a:t>Perhatikan</a:t>
            </a:r>
            <a:r>
              <a:rPr lang="en-US" sz="2400" dirty="0"/>
              <a:t> </a:t>
            </a:r>
            <a:r>
              <a:rPr lang="en-US" sz="2400" dirty="0" err="1"/>
              <a:t>gambar</a:t>
            </a:r>
            <a:r>
              <a:rPr lang="en-US" sz="2400" dirty="0"/>
              <a:t> </a:t>
            </a:r>
            <a:r>
              <a:rPr lang="en-US" sz="2400" dirty="0" err="1"/>
              <a:t>lahan</a:t>
            </a:r>
            <a:r>
              <a:rPr lang="en-US" sz="2400" dirty="0"/>
              <a:t> </a:t>
            </a:r>
            <a:r>
              <a:rPr lang="en-US" sz="2400" dirty="0" err="1"/>
              <a:t>berikut</a:t>
            </a:r>
            <a:r>
              <a:rPr lang="en-US" sz="2400" dirty="0"/>
              <a:t>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34DF545-BFFF-952B-FD9C-D62324959F71}"/>
              </a:ext>
            </a:extLst>
          </p:cNvPr>
          <p:cNvGrpSpPr/>
          <p:nvPr/>
        </p:nvGrpSpPr>
        <p:grpSpPr>
          <a:xfrm>
            <a:off x="131881" y="259886"/>
            <a:ext cx="4894325" cy="1090181"/>
            <a:chOff x="131881" y="259886"/>
            <a:chExt cx="5689056" cy="109018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81" y="259886"/>
              <a:ext cx="4935419" cy="109018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9EAB025C-BF81-45A5-979D-4FE31D6C0098}"/>
                </a:ext>
              </a:extLst>
            </p:cNvPr>
            <p:cNvSpPr txBox="1"/>
            <p:nvPr/>
          </p:nvSpPr>
          <p:spPr>
            <a:xfrm>
              <a:off x="667510" y="611194"/>
              <a:ext cx="515342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Ekuivalen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Rasio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xmlns="" id="{8639E411-4294-ED81-B6C5-84A5CDA398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597425"/>
              </p:ext>
            </p:extLst>
          </p:nvPr>
        </p:nvGraphicFramePr>
        <p:xfrm>
          <a:off x="804502" y="2215573"/>
          <a:ext cx="2674680" cy="11430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8670">
                  <a:extLst>
                    <a:ext uri="{9D8B030D-6E8A-4147-A177-3AD203B41FA5}">
                      <a16:colId xmlns:a16="http://schemas.microsoft.com/office/drawing/2014/main" xmlns="" val="833188107"/>
                    </a:ext>
                  </a:extLst>
                </a:gridCol>
                <a:gridCol w="668670">
                  <a:extLst>
                    <a:ext uri="{9D8B030D-6E8A-4147-A177-3AD203B41FA5}">
                      <a16:colId xmlns:a16="http://schemas.microsoft.com/office/drawing/2014/main" xmlns="" val="3459109231"/>
                    </a:ext>
                  </a:extLst>
                </a:gridCol>
                <a:gridCol w="668670">
                  <a:extLst>
                    <a:ext uri="{9D8B030D-6E8A-4147-A177-3AD203B41FA5}">
                      <a16:colId xmlns:a16="http://schemas.microsoft.com/office/drawing/2014/main" xmlns="" val="2472500160"/>
                    </a:ext>
                  </a:extLst>
                </a:gridCol>
                <a:gridCol w="668670">
                  <a:extLst>
                    <a:ext uri="{9D8B030D-6E8A-4147-A177-3AD203B41FA5}">
                      <a16:colId xmlns:a16="http://schemas.microsoft.com/office/drawing/2014/main" xmlns="" val="1606144385"/>
                    </a:ext>
                  </a:extLst>
                </a:gridCol>
              </a:tblGrid>
              <a:tr h="571535"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9768287"/>
                  </a:ext>
                </a:extLst>
              </a:tr>
              <a:tr h="571535"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9331933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30262A2C-37BF-7D13-C15C-DFA7EF8ACC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370026"/>
              </p:ext>
            </p:extLst>
          </p:nvPr>
        </p:nvGraphicFramePr>
        <p:xfrm>
          <a:off x="5003986" y="2191146"/>
          <a:ext cx="2222314" cy="11430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1157">
                  <a:extLst>
                    <a:ext uri="{9D8B030D-6E8A-4147-A177-3AD203B41FA5}">
                      <a16:colId xmlns:a16="http://schemas.microsoft.com/office/drawing/2014/main" xmlns="" val="833188107"/>
                    </a:ext>
                  </a:extLst>
                </a:gridCol>
                <a:gridCol w="1111157">
                  <a:extLst>
                    <a:ext uri="{9D8B030D-6E8A-4147-A177-3AD203B41FA5}">
                      <a16:colId xmlns:a16="http://schemas.microsoft.com/office/drawing/2014/main" xmlns="" val="1606144385"/>
                    </a:ext>
                  </a:extLst>
                </a:gridCol>
              </a:tblGrid>
              <a:tr h="571535"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9768287"/>
                  </a:ext>
                </a:extLst>
              </a:tr>
              <a:tr h="571535"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9331933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B00515A3-A088-F907-E742-1B9086B667C0}"/>
              </a:ext>
            </a:extLst>
          </p:cNvPr>
          <p:cNvGrpSpPr/>
          <p:nvPr/>
        </p:nvGrpSpPr>
        <p:grpSpPr>
          <a:xfrm>
            <a:off x="626084" y="3314692"/>
            <a:ext cx="2963605" cy="369332"/>
            <a:chOff x="626084" y="3314692"/>
            <a:chExt cx="2963605" cy="36933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59718C09-561C-AB9D-D25F-3FC8E642ABFA}"/>
                </a:ext>
              </a:extLst>
            </p:cNvPr>
            <p:cNvSpPr txBox="1"/>
            <p:nvPr/>
          </p:nvSpPr>
          <p:spPr>
            <a:xfrm flipH="1">
              <a:off x="626084" y="3314692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cs typeface="Times New Roman" panose="02020603050405020304" pitchFamily="18" charset="0"/>
                </a:rPr>
                <a:t>A</a:t>
              </a:r>
              <a:endParaRPr lang="en-ID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FD49A918-70DA-30D2-FCCF-C932EC83351F}"/>
                </a:ext>
              </a:extLst>
            </p:cNvPr>
            <p:cNvSpPr txBox="1"/>
            <p:nvPr/>
          </p:nvSpPr>
          <p:spPr>
            <a:xfrm flipH="1">
              <a:off x="3297589" y="3314692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cs typeface="Times New Roman" panose="02020603050405020304" pitchFamily="18" charset="0"/>
                </a:rPr>
                <a:t>B</a:t>
              </a:r>
              <a:endParaRPr lang="en-ID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B44CD202-A4DC-146B-F208-4D68618ABBBE}"/>
              </a:ext>
            </a:extLst>
          </p:cNvPr>
          <p:cNvGrpSpPr/>
          <p:nvPr/>
        </p:nvGrpSpPr>
        <p:grpSpPr>
          <a:xfrm>
            <a:off x="652102" y="1866037"/>
            <a:ext cx="2973130" cy="369332"/>
            <a:chOff x="652102" y="1866037"/>
            <a:chExt cx="2973130" cy="36933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D165B587-2C51-4F48-6B1D-82A4090633A3}"/>
                </a:ext>
              </a:extLst>
            </p:cNvPr>
            <p:cNvSpPr txBox="1"/>
            <p:nvPr/>
          </p:nvSpPr>
          <p:spPr>
            <a:xfrm flipH="1">
              <a:off x="3333132" y="1866037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cs typeface="Times New Roman" panose="02020603050405020304" pitchFamily="18" charset="0"/>
                </a:rPr>
                <a:t>C</a:t>
              </a:r>
              <a:endParaRPr lang="en-ID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3D717176-E9C6-6CC6-76EA-15BBE3E400A6}"/>
                </a:ext>
              </a:extLst>
            </p:cNvPr>
            <p:cNvSpPr txBox="1"/>
            <p:nvPr/>
          </p:nvSpPr>
          <p:spPr>
            <a:xfrm flipH="1">
              <a:off x="652102" y="1866037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cs typeface="Times New Roman" panose="02020603050405020304" pitchFamily="18" charset="0"/>
                </a:rPr>
                <a:t>D</a:t>
              </a:r>
              <a:endParaRPr lang="en-ID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7CE559E9-9CB2-AC1F-F9C6-CA71609F4A31}"/>
              </a:ext>
            </a:extLst>
          </p:cNvPr>
          <p:cNvGrpSpPr/>
          <p:nvPr/>
        </p:nvGrpSpPr>
        <p:grpSpPr>
          <a:xfrm>
            <a:off x="4880156" y="1866037"/>
            <a:ext cx="2448608" cy="369332"/>
            <a:chOff x="4880156" y="1866037"/>
            <a:chExt cx="2448608" cy="3693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4BC2E6C9-4FA2-2158-55DC-94B4DFA51819}"/>
                </a:ext>
              </a:extLst>
            </p:cNvPr>
            <p:cNvSpPr txBox="1"/>
            <p:nvPr/>
          </p:nvSpPr>
          <p:spPr>
            <a:xfrm flipH="1">
              <a:off x="4880156" y="1866037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cs typeface="Times New Roman" panose="02020603050405020304" pitchFamily="18" charset="0"/>
                </a:rPr>
                <a:t>S</a:t>
              </a:r>
              <a:endParaRPr lang="en-ID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B50A3420-DF96-E92F-D730-78E549F69E47}"/>
                </a:ext>
              </a:extLst>
            </p:cNvPr>
            <p:cNvSpPr txBox="1"/>
            <p:nvPr/>
          </p:nvSpPr>
          <p:spPr>
            <a:xfrm flipH="1">
              <a:off x="7036664" y="1866037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cs typeface="Times New Roman" panose="02020603050405020304" pitchFamily="18" charset="0"/>
                </a:rPr>
                <a:t>R</a:t>
              </a:r>
              <a:endParaRPr lang="en-ID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75EC8CEB-17AF-7E22-AE9B-C86DD3B5A3B5}"/>
              </a:ext>
            </a:extLst>
          </p:cNvPr>
          <p:cNvGrpSpPr/>
          <p:nvPr/>
        </p:nvGrpSpPr>
        <p:grpSpPr>
          <a:xfrm>
            <a:off x="4857936" y="3314692"/>
            <a:ext cx="2470828" cy="369332"/>
            <a:chOff x="4857936" y="3314692"/>
            <a:chExt cx="2470828" cy="36933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6348DB52-3977-BFA2-CE6A-C6D2F8615203}"/>
                </a:ext>
              </a:extLst>
            </p:cNvPr>
            <p:cNvSpPr txBox="1"/>
            <p:nvPr/>
          </p:nvSpPr>
          <p:spPr>
            <a:xfrm flipH="1">
              <a:off x="4857936" y="3314692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cs typeface="Times New Roman" panose="02020603050405020304" pitchFamily="18" charset="0"/>
                </a:rPr>
                <a:t>P</a:t>
              </a:r>
              <a:endParaRPr lang="en-ID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93BBD64-5C98-EA3E-EC60-34484E3B6698}"/>
                </a:ext>
              </a:extLst>
            </p:cNvPr>
            <p:cNvSpPr txBox="1"/>
            <p:nvPr/>
          </p:nvSpPr>
          <p:spPr>
            <a:xfrm flipH="1">
              <a:off x="7036664" y="3314692"/>
              <a:ext cx="2921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i="1" dirty="0">
                  <a:cs typeface="Times New Roman" panose="02020603050405020304" pitchFamily="18" charset="0"/>
                </a:rPr>
                <a:t>Q</a:t>
              </a:r>
              <a:endParaRPr lang="en-ID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9552606D-D70B-AC3B-C7E7-C458FD4DF247}"/>
                  </a:ext>
                </a:extLst>
              </p:cNvPr>
              <p:cNvSpPr txBox="1"/>
              <p:nvPr/>
            </p:nvSpPr>
            <p:spPr>
              <a:xfrm>
                <a:off x="234345" y="3722987"/>
                <a:ext cx="11480328" cy="23529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000" dirty="0" err="1"/>
                  <a:t>Lahan</a:t>
                </a:r>
                <a:r>
                  <a:rPr lang="en-ID" sz="2000" dirty="0"/>
                  <a:t> </a:t>
                </a:r>
                <a:r>
                  <a:rPr lang="en-ID" sz="2000" i="1" dirty="0"/>
                  <a:t>ABCD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dibagikan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kepada</a:t>
                </a:r>
                <a:r>
                  <a:rPr lang="en-ID" sz="2000" dirty="0"/>
                  <a:t> 8 orang dan </a:t>
                </a:r>
                <a:r>
                  <a:rPr lang="en-ID" sz="2000" dirty="0" err="1"/>
                  <a:t>lahan</a:t>
                </a:r>
                <a:r>
                  <a:rPr lang="en-ID" sz="2000" dirty="0"/>
                  <a:t> </a:t>
                </a:r>
                <a:r>
                  <a:rPr lang="en-ID" sz="2000" i="1" dirty="0"/>
                  <a:t>PQRS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dibagikan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kepada</a:t>
                </a:r>
                <a:r>
                  <a:rPr lang="en-ID" sz="2000" dirty="0"/>
                  <a:t> 4 orang. Anton </a:t>
                </a:r>
                <a:r>
                  <a:rPr lang="en-ID" sz="2000" dirty="0" err="1"/>
                  <a:t>mendapatkan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lahan</a:t>
                </a:r>
                <a:r>
                  <a:rPr lang="en-ID" sz="2000" dirty="0"/>
                  <a:t> 2 </a:t>
                </a:r>
                <a:r>
                  <a:rPr lang="en-ID" sz="2000" dirty="0" err="1"/>
                  <a:t>bagian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dari</a:t>
                </a:r>
                <a:r>
                  <a:rPr lang="en-ID" sz="2000" dirty="0"/>
                  <a:t> </a:t>
                </a:r>
                <a:r>
                  <a:rPr lang="en-ID" sz="2000" i="1" dirty="0"/>
                  <a:t>ABCD</a:t>
                </a:r>
                <a:r>
                  <a:rPr lang="en-ID" sz="2000" dirty="0"/>
                  <a:t>, </a:t>
                </a:r>
                <a:r>
                  <a:rPr lang="en-ID" sz="2000" dirty="0" err="1"/>
                  <a:t>sedangkan</a:t>
                </a:r>
                <a:r>
                  <a:rPr lang="en-ID" sz="2000" dirty="0"/>
                  <a:t> Endra </a:t>
                </a:r>
                <a:r>
                  <a:rPr lang="en-ID" sz="2000" dirty="0" err="1"/>
                  <a:t>mendapatkan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lahan</a:t>
                </a:r>
                <a:r>
                  <a:rPr lang="en-ID" sz="2000" dirty="0"/>
                  <a:t> 1 </a:t>
                </a:r>
                <a:r>
                  <a:rPr lang="en-ID" sz="2000" dirty="0" err="1"/>
                  <a:t>bagian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dari</a:t>
                </a:r>
                <a:r>
                  <a:rPr lang="en-ID" sz="2000" dirty="0"/>
                  <a:t> </a:t>
                </a:r>
                <a:r>
                  <a:rPr lang="en-ID" sz="2000" i="1" dirty="0"/>
                  <a:t>PQRS</a:t>
                </a:r>
                <a:r>
                  <a:rPr lang="en-ID" sz="2000" dirty="0"/>
                  <a:t>. Jika </a:t>
                </a:r>
                <a:r>
                  <a:rPr lang="en-ID" sz="2000" dirty="0" err="1"/>
                  <a:t>ukuran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lahan</a:t>
                </a:r>
                <a:r>
                  <a:rPr lang="en-ID" sz="2000" dirty="0"/>
                  <a:t> </a:t>
                </a:r>
                <a:r>
                  <a:rPr lang="en-ID" sz="2000" i="1" dirty="0"/>
                  <a:t>ABCD</a:t>
                </a:r>
                <a:r>
                  <a:rPr lang="en-ID" sz="2000" dirty="0"/>
                  <a:t> dan </a:t>
                </a:r>
                <a:r>
                  <a:rPr lang="en-ID" sz="2000" i="1" dirty="0"/>
                  <a:t>PQRS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sama</a:t>
                </a:r>
                <a:r>
                  <a:rPr lang="en-ID" sz="2000" dirty="0"/>
                  <a:t>, </a:t>
                </a:r>
                <a:r>
                  <a:rPr lang="en-ID" sz="2000" dirty="0" err="1"/>
                  <a:t>maka</a:t>
                </a:r>
                <a:r>
                  <a:rPr lang="en-ID" sz="2000" dirty="0"/>
                  <a:t> </a:t>
                </a:r>
                <a:r>
                  <a:rPr lang="en-ID" sz="2000" dirty="0" err="1"/>
                  <a:t>luas</a:t>
                </a:r>
                <a:r>
                  <a:rPr lang="en-ID" sz="2000" dirty="0"/>
                  <a:t> </a:t>
                </a:r>
                <a:r>
                  <a:rPr lang="en-ID" sz="2000" dirty="0" err="1"/>
                  <a:t>kedua</a:t>
                </a:r>
                <a:r>
                  <a:rPr lang="en-ID" sz="2000" dirty="0"/>
                  <a:t> </a:t>
                </a:r>
                <a:r>
                  <a:rPr lang="en-ID" sz="2000" dirty="0" err="1"/>
                  <a:t>lahan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adalah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sama</a:t>
                </a:r>
                <a:r>
                  <a:rPr lang="en-ID" sz="2000" dirty="0"/>
                  <a:t>.</a:t>
                </a:r>
              </a:p>
              <a:p>
                <a:pPr marL="457200" indent="-457200" algn="just">
                  <a:lnSpc>
                    <a:spcPct val="150000"/>
                  </a:lnSpc>
                  <a:buFont typeface="+mj-lt"/>
                  <a:buAutoNum type="arabicParenR"/>
                </a:pPr>
                <a:r>
                  <a:rPr lang="en-ID" sz="2000" dirty="0" err="1"/>
                  <a:t>Perbandingan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luas</a:t>
                </a:r>
                <a:r>
                  <a:rPr lang="en-ID" sz="2000" dirty="0"/>
                  <a:t> </a:t>
                </a:r>
                <a:r>
                  <a:rPr lang="en-ID" sz="2000" dirty="0" err="1"/>
                  <a:t>lahan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bagian</a:t>
                </a:r>
                <a:r>
                  <a:rPr lang="en-ID" sz="2000" dirty="0"/>
                  <a:t> Anton </a:t>
                </a:r>
                <a:r>
                  <a:rPr lang="en-ID" sz="2000" dirty="0" err="1"/>
                  <a:t>dengan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keseluruhan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2 : 8.</a:t>
                </a:r>
              </a:p>
              <a:p>
                <a:pPr marL="457200" indent="-457200" algn="just">
                  <a:lnSpc>
                    <a:spcPct val="150000"/>
                  </a:lnSpc>
                  <a:buFont typeface="+mj-lt"/>
                  <a:buAutoNum type="arabicParenR"/>
                </a:pPr>
                <a:r>
                  <a:rPr lang="en-ID" sz="2000" dirty="0" err="1"/>
                  <a:t>Perbandingan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luas</a:t>
                </a:r>
                <a:r>
                  <a:rPr lang="en-ID" sz="2000" dirty="0"/>
                  <a:t> </a:t>
                </a:r>
                <a:r>
                  <a:rPr lang="en-ID" sz="2000" dirty="0" err="1"/>
                  <a:t>lahan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bagian</a:t>
                </a:r>
                <a:r>
                  <a:rPr lang="en-ID" sz="2000" dirty="0"/>
                  <a:t> Endra </a:t>
                </a:r>
                <a:r>
                  <a:rPr lang="en-ID" sz="2000" dirty="0" err="1"/>
                  <a:t>dengan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keseluruhan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1 : 4.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552606D-D70B-AC3B-C7E7-C458FD4DF2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5" y="3722987"/>
                <a:ext cx="11480328" cy="2352952"/>
              </a:xfrm>
              <a:prstGeom prst="rect">
                <a:avLst/>
              </a:prstGeom>
              <a:blipFill>
                <a:blip r:embed="rId4"/>
                <a:stretch>
                  <a:fillRect l="-584" r="-531" b="-36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9929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476705" y="1195471"/>
                <a:ext cx="11117820" cy="44670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Bu Intan </a:t>
                </a:r>
                <a:r>
                  <a:rPr lang="en-ID" sz="2400" dirty="0" err="1"/>
                  <a:t>membeli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kalung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emas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seberat</a:t>
                </a:r>
                <a:r>
                  <a:rPr lang="en-ID" sz="2400" dirty="0"/>
                  <a:t> 20 gram. </a:t>
                </a:r>
                <a:r>
                  <a:rPr lang="en-ID" sz="2400" dirty="0" err="1"/>
                  <a:t>Kalung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emas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tersebut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campuran</a:t>
                </a:r>
                <a:r>
                  <a:rPr lang="en-ID" sz="2400" dirty="0"/>
                  <a:t> 75% </a:t>
                </a:r>
                <a:r>
                  <a:rPr lang="en-ID" sz="2400" dirty="0" err="1"/>
                  <a:t>emas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murni</a:t>
                </a:r>
                <a:r>
                  <a:rPr lang="en-ID" sz="2400" dirty="0"/>
                  <a:t> dan 25% </a:t>
                </a:r>
                <a:r>
                  <a:rPr lang="en-ID" sz="2400" dirty="0" err="1"/>
                  <a:t>logam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tembaga</a:t>
                </a:r>
                <a:r>
                  <a:rPr lang="en-ID" sz="2400" dirty="0"/>
                  <a:t>. </a:t>
                </a:r>
                <a:r>
                  <a:rPr lang="en-ID" sz="2400" dirty="0" err="1"/>
                  <a:t>Berapakah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rasio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emas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terhadap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tembaga</a:t>
                </a:r>
                <a:r>
                  <a:rPr lang="en-ID" sz="2400" dirty="0"/>
                  <a:t> pada </a:t>
                </a:r>
                <a:r>
                  <a:rPr lang="en-ID" sz="2400" dirty="0" err="1"/>
                  <a:t>kalung</a:t>
                </a:r>
                <a:r>
                  <a:rPr lang="en-ID" sz="2400" dirty="0"/>
                  <a:t> Bu Intan?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ID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</a:t>
                </a:r>
                <a:r>
                  <a:rPr lang="en-ID" sz="2400" b="1" dirty="0">
                    <a:solidFill>
                      <a:prstClr val="black"/>
                    </a:solidFill>
                    <a:latin typeface="Calibri" panose="020F0502020204030204"/>
                  </a:rPr>
                  <a:t>wab: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Berat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emas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murni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75%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400" dirty="0"/>
                  <a:t> 20 g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15 g.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Berat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tembaga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25%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400" dirty="0"/>
                  <a:t> 20 g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5 g.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Rasio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emas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murni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terhadap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tembaga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15 : 5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3 : 1 </a:t>
                </a:r>
                <a:r>
                  <a:rPr lang="en-ID" dirty="0"/>
                  <a:t>(</a:t>
                </a:r>
                <a:r>
                  <a:rPr lang="en-ID" dirty="0" err="1"/>
                  <a:t>disederhanakan</a:t>
                </a:r>
                <a:r>
                  <a:rPr lang="en-ID" dirty="0"/>
                  <a:t>)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Jadi, </a:t>
                </a:r>
                <a:r>
                  <a:rPr lang="en-ID" sz="2400" dirty="0" err="1"/>
                  <a:t>rasio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emas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murni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terhadap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tembaga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3 : 1</a:t>
                </a:r>
                <a:r>
                  <a:rPr lang="en-ID" sz="2400" b="1" dirty="0">
                    <a:solidFill>
                      <a:prstClr val="black"/>
                    </a:solidFill>
                    <a:latin typeface="Calibri" panose="020F0502020204030204"/>
                  </a:rPr>
                  <a:t>.</a:t>
                </a:r>
                <a:endParaRPr kumimoji="0" lang="en-US" sz="2400" b="1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705" y="1195471"/>
                <a:ext cx="11117820" cy="4467057"/>
              </a:xfrm>
              <a:prstGeom prst="rect">
                <a:avLst/>
              </a:prstGeom>
              <a:blipFill>
                <a:blip r:embed="rId2"/>
                <a:stretch>
                  <a:fillRect l="-822" r="-877" b="-2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193382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947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397142"/>
            <a:ext cx="5949884" cy="697584"/>
            <a:chOff x="452487" y="367645"/>
            <a:chExt cx="5949884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337330" y="477471"/>
              <a:ext cx="5065041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Perbandingan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Bertingkat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85D7A71B-F967-3387-4852-6A838EFD9307}"/>
              </a:ext>
            </a:extLst>
          </p:cNvPr>
          <p:cNvGrpSpPr/>
          <p:nvPr/>
        </p:nvGrpSpPr>
        <p:grpSpPr>
          <a:xfrm>
            <a:off x="556004" y="1401898"/>
            <a:ext cx="10843967" cy="3046988"/>
            <a:chOff x="838396" y="1145142"/>
            <a:chExt cx="10843967" cy="304698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FE42A108-6C98-F89D-CFD6-127873180B45}"/>
                </a:ext>
              </a:extLst>
            </p:cNvPr>
            <p:cNvGrpSpPr/>
            <p:nvPr/>
          </p:nvGrpSpPr>
          <p:grpSpPr>
            <a:xfrm>
              <a:off x="838396" y="1145142"/>
              <a:ext cx="10843967" cy="3046988"/>
              <a:chOff x="838396" y="1145142"/>
              <a:chExt cx="10843967" cy="3046988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xmlns="" id="{5B49B874-FFA5-C159-B4D6-4CBED03566CF}"/>
                  </a:ext>
                </a:extLst>
              </p:cNvPr>
              <p:cNvSpPr/>
              <p:nvPr/>
            </p:nvSpPr>
            <p:spPr>
              <a:xfrm>
                <a:off x="7010400" y="3003599"/>
                <a:ext cx="247650" cy="838200"/>
              </a:xfrm>
              <a:prstGeom prst="ellipse">
                <a:avLst/>
              </a:prstGeom>
              <a:solidFill>
                <a:srgbClr val="FFEAA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xmlns="" id="{366BDC72-4679-4F85-B654-08A8EC9E21B6}"/>
                      </a:ext>
                    </a:extLst>
                  </p:cNvPr>
                  <p:cNvSpPr txBox="1"/>
                  <p:nvPr/>
                </p:nvSpPr>
                <p:spPr>
                  <a:xfrm>
                    <a:off x="838396" y="1145142"/>
                    <a:ext cx="10843967" cy="304698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:r>
                      <a:rPr lang="en-ID" sz="2400" dirty="0"/>
                      <a:t>Perbandingan </a:t>
                    </a:r>
                    <a:r>
                      <a:rPr lang="en-ID" sz="2400" dirty="0" err="1"/>
                      <a:t>bertingkat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adalah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perbandingan</a:t>
                    </a:r>
                    <a:r>
                      <a:rPr lang="en-ID" sz="2400" dirty="0"/>
                      <a:t> yang </a:t>
                    </a:r>
                    <a:r>
                      <a:rPr lang="en-ID" sz="2400" dirty="0" err="1"/>
                      <a:t>membandingkan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lebih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dari</a:t>
                    </a:r>
                    <a:r>
                      <a:rPr lang="en-ID" sz="2400" dirty="0"/>
                      <a:t> dua </a:t>
                    </a:r>
                    <a:r>
                      <a:rPr lang="en-ID" sz="2400" dirty="0" err="1"/>
                      <a:t>besaran</a:t>
                    </a:r>
                    <a:r>
                      <a:rPr lang="en-ID" sz="2400" dirty="0"/>
                      <a:t>. </a:t>
                    </a:r>
                    <a:r>
                      <a:rPr lang="en-ID" sz="2400" dirty="0" err="1"/>
                      <a:t>Terdapat</a:t>
                    </a:r>
                    <a:r>
                      <a:rPr lang="en-ID" sz="2400" dirty="0"/>
                      <a:t> dua </a:t>
                    </a:r>
                    <a:r>
                      <a:rPr lang="en-ID" sz="2400" dirty="0" err="1"/>
                      <a:t>bentuk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rasio</a:t>
                    </a:r>
                    <a:r>
                      <a:rPr lang="en-ID" sz="2400" dirty="0"/>
                      <a:t> dua </a:t>
                    </a:r>
                    <a:r>
                      <a:rPr lang="en-ID" sz="2400" dirty="0" err="1"/>
                      <a:t>besaran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dari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tiga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besaran</a:t>
                    </a:r>
                    <a:r>
                      <a:rPr lang="en-ID" sz="2400" dirty="0"/>
                      <a:t>, </a:t>
                    </a:r>
                    <a:r>
                      <a:rPr lang="en-ID" sz="2400" dirty="0" err="1"/>
                      <a:t>perbandingan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bertingkat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dari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tiga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besaran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tersebut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dapat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ditentukan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dengan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cara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sebagai</a:t>
                    </a:r>
                    <a:r>
                      <a:rPr lang="en-ID" sz="2400" dirty="0"/>
                      <a:t> </a:t>
                    </a:r>
                    <a:r>
                      <a:rPr lang="en-ID" sz="2400" dirty="0" err="1"/>
                      <a:t>berikut</a:t>
                    </a:r>
                    <a:r>
                      <a:rPr lang="en-ID" sz="2400" dirty="0"/>
                      <a:t>.</a:t>
                    </a:r>
                  </a:p>
                  <a:p>
                    <a:pPr lvl="0" algn="just">
                      <a:lnSpc>
                        <a:spcPct val="150000"/>
                      </a:lnSpc>
                      <a:defRPr/>
                    </a:pPr>
                    <a:r>
                      <a:rPr kumimoji="0" lang="en-ID" sz="2400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Rasio</a:t>
                    </a:r>
                    <a:r>
                      <a:rPr kumimoji="0" lang="en-ID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1 </a:t>
                    </a:r>
                    <a14:m>
                      <m:oMath xmlns:m="http://schemas.openxmlformats.org/officeDocument/2006/math">
                        <m:r>
                          <a:rPr kumimoji="0" lang="en-ID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</m:oMath>
                    </a14:m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</a:t>
                    </a:r>
                    <a:r>
                      <a:rPr kumimoji="0" lang="en-US" sz="2400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besaran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1 : </a:t>
                    </a:r>
                    <a:r>
                      <a:rPr kumimoji="0" lang="en-US" sz="2400" b="0" i="0" u="none" strike="noStrike" kern="1200" cap="none" spc="0" normalizeH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besaran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2		</a:t>
                    </a:r>
                    <a14:m>
                      <m:oMath xmlns:m="http://schemas.openxmlformats.org/officeDocument/2006/math">
                        <m:r>
                          <a:rPr lang="en-ID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</m:oMath>
                    </a14:m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</a:t>
                    </a:r>
                    <a:r>
                      <a:rPr kumimoji="0" lang="en-US" sz="2400" b="0" i="1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a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: </a:t>
                    </a:r>
                    <a:r>
                      <a:rPr kumimoji="0" lang="en-US" sz="2400" b="0" i="1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b</a:t>
                    </a:r>
                  </a:p>
                  <a:p>
                    <a:pPr algn="just">
                      <a:defRPr/>
                    </a:pPr>
                    <a:r>
                      <a:rPr kumimoji="0" lang="en-ID" sz="2400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Rasio</a:t>
                    </a:r>
                    <a:r>
                      <a:rPr kumimoji="0" lang="en-ID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2 </a:t>
                    </a:r>
                    <a14:m>
                      <m:oMath xmlns:m="http://schemas.openxmlformats.org/officeDocument/2006/math">
                        <m:r>
                          <a:rPr kumimoji="0" lang="en-ID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</m:oMath>
                    </a14:m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	             </a:t>
                    </a:r>
                    <a:r>
                      <a:rPr kumimoji="0" lang="en-US" sz="2400" b="0" i="0" u="none" strike="noStrike" kern="1200" cap="none" spc="0" normalizeH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besaran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2 : </a:t>
                    </a:r>
                    <a:r>
                      <a:rPr kumimoji="0" lang="en-US" sz="2400" b="0" i="0" u="none" strike="noStrike" kern="1200" cap="none" spc="0" normalizeH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besaran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3	</a:t>
                    </a:r>
                    <a14:m>
                      <m:oMath xmlns:m="http://schemas.openxmlformats.org/officeDocument/2006/math">
                        <m:r>
                          <a:rPr lang="en-ID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</m:oMath>
                    </a14:m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     </a:t>
                    </a:r>
                    <a:r>
                      <a:rPr kumimoji="0" lang="en-US" sz="2400" b="0" i="1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c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 : </a:t>
                    </a:r>
                    <a:r>
                      <a:rPr kumimoji="0" lang="en-US" sz="2400" b="0" i="1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d</a:t>
                    </a:r>
                  </a:p>
                  <a:p>
                    <a:pPr algn="just">
                      <a:defRPr/>
                    </a:pPr>
                    <a:r>
                      <a: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	     </a:t>
                    </a:r>
                    <a:r>
                      <a:rPr kumimoji="0" lang="en-US" sz="2400" b="0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besaran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1 : </a:t>
                    </a:r>
                    <a:r>
                      <a:rPr kumimoji="0" lang="en-US" sz="2400" b="0" i="0" u="none" strike="noStrike" kern="1200" cap="none" spc="0" normalizeH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besaran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2  : </a:t>
                    </a:r>
                    <a:r>
                      <a:rPr kumimoji="0" lang="en-US" sz="2400" b="0" i="0" u="none" strike="noStrike" kern="1200" cap="none" spc="0" normalizeH="0" noProof="0" dirty="0" err="1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besaran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3	</a:t>
                    </a:r>
                    <a14:m>
                      <m:oMath xmlns:m="http://schemas.openxmlformats.org/officeDocument/2006/math">
                        <m:r>
                          <a:rPr lang="en-ID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</m:oMath>
                    </a14:m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(</a:t>
                    </a:r>
                    <a:r>
                      <a:rPr kumimoji="0" lang="en-US" sz="2400" b="0" i="1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a</a:t>
                    </a:r>
                    <a14:m>
                      <m:oMath xmlns:m="http://schemas.openxmlformats.org/officeDocument/2006/math">
                        <m:r>
                          <a:rPr kumimoji="0" lang="en-US" sz="2400" b="0" i="0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kumimoji="0" lang="en-US" sz="2400" b="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 </a:t>
                    </a:r>
                    <a:r>
                      <a:rPr kumimoji="0" lang="en-US" sz="2400" b="0" i="1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c</a:t>
                    </a:r>
                    <a:r>
                      <a:rPr kumimoji="0" lang="en-US" sz="24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cs typeface="Times New Roman" panose="02020603050405020304" pitchFamily="18" charset="0"/>
                      </a:rPr>
                      <a:t>) :</a:t>
                    </a:r>
                    <a:r>
                      <a:rPr lang="en-US" sz="240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 (</a:t>
                    </a:r>
                    <a:r>
                      <a:rPr lang="en-US" sz="2400" i="1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b</a:t>
                    </a:r>
                    <a14:m>
                      <m:oMath xmlns:m="http://schemas.openxmlformats.org/officeDocument/2006/math">
                        <m:r>
                          <a:rPr lang="en-US" sz="2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2400" i="1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c</a:t>
                    </a:r>
                    <a:r>
                      <a:rPr lang="en-US" sz="240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) : (</a:t>
                    </a:r>
                    <a:r>
                      <a:rPr lang="en-US" sz="2400" i="1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b</a:t>
                    </a:r>
                    <a14:m>
                      <m:oMath xmlns:m="http://schemas.openxmlformats.org/officeDocument/2006/math">
                        <m:r>
                          <a:rPr lang="en-US" sz="2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</m:oMath>
                    </a14:m>
                    <a:r>
                      <a:rPr lang="en-US" sz="240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2400" i="1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d</a:t>
                    </a:r>
                    <a:r>
                      <a:rPr lang="en-US" sz="240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).</a:t>
                    </a:r>
                  </a:p>
                </p:txBody>
              </p:sp>
            </mc:Choice>
            <mc:Fallback xmlns="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366BDC72-4679-4F85-B654-08A8EC9E21B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8396" y="1145142"/>
                    <a:ext cx="10843967" cy="304698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l="-843" r="-899" b="-3600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4F35B97E-5BDC-36F9-873B-FAD07D4EC83E}"/>
                </a:ext>
              </a:extLst>
            </p:cNvPr>
            <p:cNvCxnSpPr>
              <a:cxnSpLocks/>
            </p:cNvCxnSpPr>
            <p:nvPr/>
          </p:nvCxnSpPr>
          <p:spPr>
            <a:xfrm>
              <a:off x="6831980" y="3309096"/>
              <a:ext cx="178420" cy="22720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xmlns="" id="{6FC2DB57-1A3A-DE81-0517-53DAB4D3F3D5}"/>
                </a:ext>
              </a:extLst>
            </p:cNvPr>
            <p:cNvCxnSpPr>
              <a:cxnSpLocks/>
            </p:cNvCxnSpPr>
            <p:nvPr/>
          </p:nvCxnSpPr>
          <p:spPr>
            <a:xfrm>
              <a:off x="7260605" y="3290046"/>
              <a:ext cx="178420" cy="22720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513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37090" y="1173478"/>
                <a:ext cx="11117820" cy="51181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Pak </a:t>
                </a:r>
                <a:r>
                  <a:rPr lang="en-ID" sz="2200" dirty="0" err="1"/>
                  <a:t>Edric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mempunyai</a:t>
                </a:r>
                <a:r>
                  <a:rPr lang="en-ID" sz="2200" dirty="0"/>
                  <a:t> </a:t>
                </a:r>
                <a:r>
                  <a:rPr lang="en-ID" sz="2200" dirty="0" err="1"/>
                  <a:t>tiga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kandang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burung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merpati</a:t>
                </a:r>
                <a:r>
                  <a:rPr lang="en-ID" sz="2200" dirty="0"/>
                  <a:t>. </a:t>
                </a:r>
                <a:r>
                  <a:rPr lang="en-ID" sz="2200" dirty="0" err="1"/>
                  <a:t>Kandang</a:t>
                </a:r>
                <a:r>
                  <a:rPr lang="en-ID" sz="2200" dirty="0"/>
                  <a:t> </a:t>
                </a:r>
                <a:r>
                  <a:rPr lang="en-ID" sz="2200" i="1" dirty="0"/>
                  <a:t>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berisi</a:t>
                </a:r>
                <a:r>
                  <a:rPr lang="en-ID" sz="2200" dirty="0"/>
                  <a:t> 40 </a:t>
                </a:r>
                <a:r>
                  <a:rPr lang="en-ID" sz="2200" dirty="0" err="1"/>
                  <a:t>ekor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burung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merpati</a:t>
                </a:r>
                <a:r>
                  <a:rPr lang="en-ID" sz="2200" dirty="0"/>
                  <a:t>, </a:t>
                </a:r>
                <a:r>
                  <a:rPr lang="en-ID" sz="2200" dirty="0" err="1"/>
                  <a:t>kandang</a:t>
                </a:r>
                <a:r>
                  <a:rPr lang="en-ID" sz="2200" dirty="0"/>
                  <a:t> </a:t>
                </a:r>
                <a:r>
                  <a:rPr lang="en-ID" sz="2200" i="1" dirty="0"/>
                  <a:t>B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berisi</a:t>
                </a:r>
                <a:r>
                  <a:rPr lang="en-ID" sz="2200" dirty="0"/>
                  <a:t> 16 </a:t>
                </a:r>
                <a:r>
                  <a:rPr lang="en-ID" sz="2200" dirty="0" err="1"/>
                  <a:t>ekor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burung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merpati</a:t>
                </a:r>
                <a:r>
                  <a:rPr lang="en-ID" sz="2200" dirty="0"/>
                  <a:t>, dan </a:t>
                </a:r>
                <a:r>
                  <a:rPr lang="en-ID" sz="2200" dirty="0" err="1"/>
                  <a:t>kandang</a:t>
                </a:r>
                <a:r>
                  <a:rPr lang="en-ID" sz="2200" dirty="0"/>
                  <a:t> </a:t>
                </a:r>
                <a:r>
                  <a:rPr lang="en-ID" sz="2200" i="1" dirty="0"/>
                  <a:t>C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berisi</a:t>
                </a:r>
                <a:r>
                  <a:rPr lang="en-ID" sz="2200" dirty="0"/>
                  <a:t> 24 </a:t>
                </a:r>
                <a:r>
                  <a:rPr lang="en-ID" sz="2200" dirty="0" err="1"/>
                  <a:t>ekor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burung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merpati</a:t>
                </a:r>
                <a:r>
                  <a:rPr lang="en-ID" sz="2200" dirty="0"/>
                  <a:t>. </a:t>
                </a:r>
                <a:r>
                  <a:rPr lang="en-ID" sz="2200" dirty="0" err="1"/>
                  <a:t>Tentukan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perbandingan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banyak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burung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merpati</a:t>
                </a:r>
                <a:r>
                  <a:rPr lang="en-ID" sz="2200" dirty="0"/>
                  <a:t> di </a:t>
                </a:r>
                <a:r>
                  <a:rPr lang="en-ID" sz="2200" dirty="0" err="1"/>
                  <a:t>kandang</a:t>
                </a:r>
                <a:r>
                  <a:rPr lang="en-ID" sz="2200" dirty="0"/>
                  <a:t> </a:t>
                </a:r>
                <a:r>
                  <a:rPr lang="en-ID" sz="2200" i="1" dirty="0"/>
                  <a:t>A</a:t>
                </a:r>
                <a:r>
                  <a:rPr lang="en-ID" sz="2200" dirty="0"/>
                  <a:t>, </a:t>
                </a:r>
                <a:r>
                  <a:rPr lang="en-ID" sz="2200" i="1" dirty="0"/>
                  <a:t>B</a:t>
                </a:r>
                <a:r>
                  <a:rPr lang="en-ID" sz="2200" dirty="0"/>
                  <a:t>, dan </a:t>
                </a:r>
                <a:r>
                  <a:rPr lang="en-ID" sz="2200" i="1" dirty="0"/>
                  <a:t>C</a:t>
                </a:r>
                <a:r>
                  <a:rPr lang="en-ID" sz="22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b="1" dirty="0"/>
                  <a:t>Jawab: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Banyak </a:t>
                </a:r>
                <a:r>
                  <a:rPr lang="en-ID" sz="2200" dirty="0" err="1"/>
                  <a:t>burung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merpati</a:t>
                </a:r>
                <a:r>
                  <a:rPr lang="en-ID" sz="2200" dirty="0"/>
                  <a:t> di </a:t>
                </a:r>
                <a:r>
                  <a:rPr lang="en-ID" sz="2200" dirty="0" err="1"/>
                  <a:t>kandang</a:t>
                </a:r>
                <a:r>
                  <a:rPr lang="en-ID" sz="2200" dirty="0"/>
                  <a:t> </a:t>
                </a:r>
                <a:r>
                  <a:rPr lang="en-ID" sz="2200" i="1" dirty="0"/>
                  <a:t>A </a:t>
                </a:r>
                <a14:m>
                  <m:oMath xmlns:m="http://schemas.openxmlformats.org/officeDocument/2006/math">
                    <m:r>
                      <a:rPr lang="en-ID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</a:t>
                </a:r>
                <a:r>
                  <a:rPr lang="en-ID" sz="2200" i="1" dirty="0"/>
                  <a:t>a</a:t>
                </a:r>
                <a:r>
                  <a:rPr lang="en-ID" sz="2200" dirty="0"/>
                  <a:t> 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40 </a:t>
                </a:r>
                <a:r>
                  <a:rPr lang="en-ID" sz="2200" dirty="0" err="1"/>
                  <a:t>ekor</a:t>
                </a:r>
                <a:r>
                  <a:rPr lang="en-ID" sz="2200" dirty="0"/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Banyak </a:t>
                </a:r>
                <a:r>
                  <a:rPr lang="en-ID" sz="2200" dirty="0" err="1"/>
                  <a:t>burung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merpati</a:t>
                </a:r>
                <a:r>
                  <a:rPr lang="en-ID" sz="2200" dirty="0"/>
                  <a:t> di </a:t>
                </a:r>
                <a:r>
                  <a:rPr lang="en-ID" sz="2200" dirty="0" err="1"/>
                  <a:t>kandang</a:t>
                </a:r>
                <a:r>
                  <a:rPr lang="en-ID" sz="2200" dirty="0"/>
                  <a:t> </a:t>
                </a:r>
                <a:r>
                  <a:rPr lang="en-ID" sz="2200" i="1" dirty="0"/>
                  <a:t>B </a:t>
                </a:r>
                <a14:m>
                  <m:oMath xmlns:m="http://schemas.openxmlformats.org/officeDocument/2006/math">
                    <m:r>
                      <a:rPr lang="en-ID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</a:t>
                </a:r>
                <a:r>
                  <a:rPr lang="en-ID" sz="2200" i="1" dirty="0"/>
                  <a:t>b</a:t>
                </a:r>
                <a:r>
                  <a:rPr lang="en-ID" sz="2200" dirty="0"/>
                  <a:t> 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16 </a:t>
                </a:r>
                <a:r>
                  <a:rPr lang="en-ID" sz="2200" dirty="0" err="1"/>
                  <a:t>ekor</a:t>
                </a:r>
                <a:r>
                  <a:rPr lang="en-ID" sz="2200" dirty="0"/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Banyak </a:t>
                </a:r>
                <a:r>
                  <a:rPr lang="en-ID" sz="2200" dirty="0" err="1"/>
                  <a:t>burung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merpati</a:t>
                </a:r>
                <a:r>
                  <a:rPr lang="en-ID" sz="2200" dirty="0"/>
                  <a:t> di </a:t>
                </a:r>
                <a:r>
                  <a:rPr lang="en-ID" sz="2200" dirty="0" err="1"/>
                  <a:t>kandang</a:t>
                </a:r>
                <a:r>
                  <a:rPr lang="en-ID" sz="2200" dirty="0"/>
                  <a:t> </a:t>
                </a:r>
                <a:r>
                  <a:rPr lang="en-ID" sz="2200" i="1" dirty="0"/>
                  <a:t>C 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</a:t>
                </a:r>
                <a:r>
                  <a:rPr lang="en-ID" sz="2200" i="1" dirty="0"/>
                  <a:t>c</a:t>
                </a:r>
                <a:r>
                  <a:rPr lang="en-ID" sz="2200" dirty="0"/>
                  <a:t> </a:t>
                </a:r>
                <a14:m>
                  <m:oMath xmlns:m="http://schemas.openxmlformats.org/officeDocument/2006/math">
                    <m:r>
                      <a:rPr lang="en-ID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24 </a:t>
                </a:r>
                <a:r>
                  <a:rPr lang="en-ID" sz="2200" dirty="0" err="1"/>
                  <a:t>ekor</a:t>
                </a:r>
                <a:r>
                  <a:rPr lang="en-ID" sz="2200" dirty="0"/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i="1" dirty="0"/>
                  <a:t>a</a:t>
                </a:r>
                <a:r>
                  <a:rPr lang="en-ID" sz="2200" dirty="0"/>
                  <a:t> : </a:t>
                </a:r>
                <a:r>
                  <a:rPr lang="en-ID" sz="2200" i="1" dirty="0"/>
                  <a:t>b</a:t>
                </a:r>
                <a:r>
                  <a:rPr lang="en-ID" sz="2200" dirty="0"/>
                  <a:t> : </a:t>
                </a:r>
                <a:r>
                  <a:rPr lang="en-ID" sz="2200" i="1" dirty="0"/>
                  <a:t>c</a:t>
                </a:r>
                <a:r>
                  <a:rPr lang="en-ID" sz="2200" dirty="0"/>
                  <a:t> 	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40 : 16 : 24 </a:t>
                </a:r>
                <a:r>
                  <a:rPr lang="en-ID" dirty="0"/>
                  <a:t>(</a:t>
                </a:r>
                <a:r>
                  <a:rPr lang="en-ID" dirty="0" err="1"/>
                  <a:t>dibagi</a:t>
                </a:r>
                <a:r>
                  <a:rPr lang="en-ID" dirty="0"/>
                  <a:t> </a:t>
                </a:r>
                <a:r>
                  <a:rPr lang="en-ID" dirty="0" err="1"/>
                  <a:t>dengan</a:t>
                </a:r>
                <a:r>
                  <a:rPr lang="en-ID" dirty="0"/>
                  <a:t> 8) </a:t>
                </a:r>
                <a:endParaRPr lang="en-ID" sz="2200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	</a:t>
                </a:r>
                <a14:m>
                  <m:oMath xmlns:m="http://schemas.openxmlformats.org/officeDocument/2006/math">
                    <m:r>
                      <a:rPr lang="en-ID" sz="2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200" dirty="0"/>
                  <a:t> 5 : 2 : 3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Jadi, </a:t>
                </a:r>
                <a:r>
                  <a:rPr lang="en-ID" sz="2200" dirty="0" err="1"/>
                  <a:t>perbandingan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banyak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burung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merpati</a:t>
                </a:r>
                <a:r>
                  <a:rPr lang="en-ID" sz="2200" dirty="0"/>
                  <a:t> di </a:t>
                </a:r>
                <a:r>
                  <a:rPr lang="en-ID" sz="2200" dirty="0" err="1"/>
                  <a:t>kandang</a:t>
                </a:r>
                <a:r>
                  <a:rPr lang="en-ID" sz="2200" dirty="0"/>
                  <a:t> </a:t>
                </a:r>
                <a:r>
                  <a:rPr lang="en-ID" sz="2200" i="1" dirty="0"/>
                  <a:t>A</a:t>
                </a:r>
                <a:r>
                  <a:rPr lang="en-ID" sz="2200" dirty="0"/>
                  <a:t>, </a:t>
                </a:r>
                <a:r>
                  <a:rPr lang="en-ID" sz="2200" i="1" dirty="0"/>
                  <a:t>B</a:t>
                </a:r>
                <a:r>
                  <a:rPr lang="en-ID" sz="2200" dirty="0"/>
                  <a:t>, dan </a:t>
                </a:r>
                <a:r>
                  <a:rPr lang="en-ID" sz="2200" i="1" dirty="0"/>
                  <a:t>C</a:t>
                </a:r>
                <a:r>
                  <a:rPr lang="en-ID" sz="2200" dirty="0"/>
                  <a:t> </a:t>
                </a:r>
                <a:r>
                  <a:rPr lang="en-ID" sz="2200" dirty="0" err="1"/>
                  <a:t>adalah</a:t>
                </a:r>
                <a:r>
                  <a:rPr lang="en-ID" sz="2200" dirty="0"/>
                  <a:t> 5 : 2 : 3.</a:t>
                </a:r>
                <a:endParaRPr kumimoji="0" lang="en-US" sz="2200" b="1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090" y="1173478"/>
                <a:ext cx="11117820" cy="5118196"/>
              </a:xfrm>
              <a:prstGeom prst="rect">
                <a:avLst/>
              </a:prstGeom>
              <a:blipFill>
                <a:blip r:embed="rId2"/>
                <a:stretch>
                  <a:fillRect l="-713" r="-713" b="-1429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193382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1032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397142"/>
            <a:ext cx="7778034" cy="697584"/>
            <a:chOff x="452487" y="367645"/>
            <a:chExt cx="7778034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211612" y="441632"/>
              <a:ext cx="7018909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Pemecahan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Masalah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</a:rPr>
                <a:t>Perbandingan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5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C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1B21BB25-1C6F-F8DB-52E2-18A4D8051D4A}"/>
              </a:ext>
            </a:extLst>
          </p:cNvPr>
          <p:cNvGrpSpPr/>
          <p:nvPr/>
        </p:nvGrpSpPr>
        <p:grpSpPr>
          <a:xfrm>
            <a:off x="1211612" y="1212474"/>
            <a:ext cx="1693150" cy="920966"/>
            <a:chOff x="740334" y="3043297"/>
            <a:chExt cx="1693150" cy="99904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E95A1C04-A343-93AE-F32C-327D92510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440A8A48-0A31-6F70-9D37-4EFDF68404E5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E2CEFB35-3B00-91F7-B9C0-C4F4D4BCA5C2}"/>
                  </a:ext>
                </a:extLst>
              </p:cNvPr>
              <p:cNvSpPr txBox="1"/>
              <p:nvPr/>
            </p:nvSpPr>
            <p:spPr>
              <a:xfrm>
                <a:off x="749579" y="2127529"/>
                <a:ext cx="10692841" cy="41302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Perbandingan </a:t>
                </a:r>
                <a:r>
                  <a:rPr lang="en-ID" sz="2000" dirty="0" err="1"/>
                  <a:t>jumlah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nilai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rapor</a:t>
                </a:r>
                <a:r>
                  <a:rPr lang="en-ID" sz="2000" dirty="0"/>
                  <a:t> Edy dan Tomson </a:t>
                </a:r>
                <a:r>
                  <a:rPr lang="en-ID" sz="2000" dirty="0" err="1"/>
                  <a:t>adalah</a:t>
                </a:r>
                <a:r>
                  <a:rPr lang="en-ID" sz="2000" dirty="0"/>
                  <a:t> 37 : 38. Jika </a:t>
                </a:r>
                <a:r>
                  <a:rPr lang="en-ID" sz="2000" dirty="0" err="1"/>
                  <a:t>selisih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jumlah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nilai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rapor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mereka</a:t>
                </a:r>
                <a:r>
                  <a:rPr lang="en-ID" sz="2000" dirty="0"/>
                  <a:t> </a:t>
                </a:r>
                <a:r>
                  <a:rPr lang="en-ID" sz="2000" dirty="0" err="1"/>
                  <a:t>adalah</a:t>
                </a:r>
                <a:r>
                  <a:rPr lang="en-ID" sz="2000" dirty="0"/>
                  <a:t> 25, </a:t>
                </a:r>
                <a:r>
                  <a:rPr lang="en-ID" sz="2000" dirty="0" err="1"/>
                  <a:t>berapa</a:t>
                </a:r>
                <a:r>
                  <a:rPr lang="en-ID" sz="2000" dirty="0"/>
                  <a:t> total </a:t>
                </a:r>
                <a:r>
                  <a:rPr lang="en-ID" sz="2000" dirty="0" err="1"/>
                  <a:t>jumlah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nilai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rapor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mereka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berdua</a:t>
                </a:r>
                <a:r>
                  <a:rPr lang="en-ID" sz="2000" dirty="0"/>
                  <a:t>?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b="1" dirty="0"/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Nilai </a:t>
                </a:r>
                <a:r>
                  <a:rPr lang="en-ID" sz="2000" dirty="0" err="1"/>
                  <a:t>perbandingan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jumlah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nilai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rapor</a:t>
                </a:r>
                <a:r>
                  <a:rPr lang="en-ID" sz="2000" dirty="0"/>
                  <a:t> Edy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37.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Nilai </a:t>
                </a:r>
                <a:r>
                  <a:rPr lang="en-ID" sz="2000" dirty="0" err="1"/>
                  <a:t>perbandingan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jumlah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nilai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rapor</a:t>
                </a:r>
                <a:r>
                  <a:rPr lang="en-ID" sz="2000" dirty="0"/>
                  <a:t> Tomson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38.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Total </a:t>
                </a:r>
                <a:r>
                  <a:rPr lang="en-ID" sz="2000" dirty="0" err="1"/>
                  <a:t>jumlah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nilai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rapor</a:t>
                </a:r>
                <a:r>
                  <a:rPr lang="en-ID" sz="2000" dirty="0"/>
                  <a:t> Edy dan Tomson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37 + 38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38 − 37</m:t>
                        </m:r>
                      </m:den>
                    </m:f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25</m:t>
                    </m:r>
                  </m:oMath>
                </a14:m>
                <a:endParaRPr lang="en-US" sz="2000" b="0" dirty="0">
                  <a:ea typeface="Cambria Math" panose="020405030504060302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>
                    <a:ea typeface="Cambria Math" panose="02040503050406030204" pitchFamily="18" charset="0"/>
                  </a:rPr>
                  <a:t>	               			       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75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25=1.875.</m:t>
                    </m:r>
                  </m:oMath>
                </a14:m>
                <a:r>
                  <a:rPr lang="en-ID" sz="2000" dirty="0"/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Jadi, total </a:t>
                </a:r>
                <a:r>
                  <a:rPr lang="en-ID" sz="2000" dirty="0" err="1"/>
                  <a:t>jumlah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nilai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rapor</a:t>
                </a:r>
                <a:r>
                  <a:rPr lang="en-ID" sz="2000" dirty="0"/>
                  <a:t> Edy dan Tomson </a:t>
                </a:r>
                <a:r>
                  <a:rPr lang="en-ID" sz="2000" dirty="0" err="1"/>
                  <a:t>adalah</a:t>
                </a:r>
                <a:r>
                  <a:rPr lang="en-ID" sz="2000" dirty="0"/>
                  <a:t> 1.875.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2CEFB35-3B00-91F7-B9C0-C4F4D4BCA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579" y="2127529"/>
                <a:ext cx="10692841" cy="4130233"/>
              </a:xfrm>
              <a:prstGeom prst="rect">
                <a:avLst/>
              </a:prstGeom>
              <a:blipFill>
                <a:blip r:embed="rId4"/>
                <a:stretch>
                  <a:fillRect l="-627" r="-570" b="-1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912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5182</TotalTime>
  <Words>2180</Words>
  <Application>Microsoft Office PowerPoint</Application>
  <PresentationFormat>Custom</PresentationFormat>
  <Paragraphs>329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Rofi Febri</dc:creator>
  <cp:lastModifiedBy>Taryo</cp:lastModifiedBy>
  <cp:revision>176</cp:revision>
  <dcterms:created xsi:type="dcterms:W3CDTF">2023-04-03T14:29:26Z</dcterms:created>
  <dcterms:modified xsi:type="dcterms:W3CDTF">2023-05-25T01:00:53Z</dcterms:modified>
</cp:coreProperties>
</file>